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6" r:id="rId22"/>
    <p:sldId id="277" r:id="rId23"/>
    <p:sldId id="28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8E0A7-9D6D-407D-8891-FFD64831A911}" type="datetimeFigureOut">
              <a:rPr lang="en-US" smtClean="0"/>
              <a:pPr/>
              <a:t>6/8/2010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4472F-2D99-46C9-A6FC-53626B01D4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24472F-2D99-46C9-A6FC-53626B01D46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24472F-2D99-46C9-A6FC-53626B01D46A}"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24472F-2D99-46C9-A6FC-53626B01D46A}"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5FBA01-1E33-41E2-B26D-A1E247B43119}"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FBA01-1E33-41E2-B26D-A1E247B43119}"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FBA01-1E33-41E2-B26D-A1E247B43119}"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5FBA01-1E33-41E2-B26D-A1E247B43119}"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5FBA01-1E33-41E2-B26D-A1E247B43119}" type="datetimeFigureOut">
              <a:rPr lang="en-US" smtClean="0"/>
              <a:pPr/>
              <a:t>6/8/2010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5FBA01-1E33-41E2-B26D-A1E247B43119}"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5FBA01-1E33-41E2-B26D-A1E247B43119}" type="datetimeFigureOut">
              <a:rPr lang="en-US" smtClean="0"/>
              <a:pPr/>
              <a:t>6/8/2010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5FBA01-1E33-41E2-B26D-A1E247B43119}" type="datetimeFigureOut">
              <a:rPr lang="en-US" smtClean="0"/>
              <a:pPr/>
              <a:t>6/8/2010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FBA01-1E33-41E2-B26D-A1E247B43119}" type="datetimeFigureOut">
              <a:rPr lang="en-US" smtClean="0"/>
              <a:pPr/>
              <a:t>6/8/2010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5FBA01-1E33-41E2-B26D-A1E247B43119}"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5FBA01-1E33-41E2-B26D-A1E247B43119}" type="datetimeFigureOut">
              <a:rPr lang="en-US" smtClean="0"/>
              <a:pPr/>
              <a:t>6/8/2010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34788-9FEC-40FC-AA2B-B5A748866D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FBA01-1E33-41E2-B26D-A1E247B43119}" type="datetimeFigureOut">
              <a:rPr lang="en-US" smtClean="0"/>
              <a:pPr/>
              <a:t>6/8/2010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34788-9FEC-40FC-AA2B-B5A748866D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792480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800" dirty="0" smtClean="0"/>
              <a:t>Horn Antenna( at X  band) with Waveguide port </a:t>
            </a:r>
            <a:endParaRPr lang="en-US" sz="2800" dirty="0"/>
          </a:p>
        </p:txBody>
      </p:sp>
      <p:sp>
        <p:nvSpPr>
          <p:cNvPr id="5" name="TextBox 4"/>
          <p:cNvSpPr txBox="1"/>
          <p:nvPr/>
        </p:nvSpPr>
        <p:spPr>
          <a:xfrm>
            <a:off x="685800" y="1295400"/>
            <a:ext cx="7467600" cy="646331"/>
          </a:xfrm>
          <a:prstGeom prst="rect">
            <a:avLst/>
          </a:prstGeom>
          <a:noFill/>
        </p:spPr>
        <p:txBody>
          <a:bodyPr wrap="square" rtlCol="0">
            <a:spAutoFit/>
          </a:bodyPr>
          <a:lstStyle/>
          <a:p>
            <a:pPr algn="ctr"/>
            <a:r>
              <a:rPr lang="en-US" dirty="0" smtClean="0"/>
              <a:t>Based on  Antenna Theory and Design  by  </a:t>
            </a:r>
            <a:r>
              <a:rPr lang="en-US" dirty="0" err="1" smtClean="0"/>
              <a:t>Stutzman</a:t>
            </a:r>
            <a:r>
              <a:rPr lang="en-US" dirty="0" smtClean="0"/>
              <a:t>  &amp;  Thiele</a:t>
            </a:r>
          </a:p>
          <a:p>
            <a:pPr algn="ctr"/>
            <a:r>
              <a:rPr lang="en-US" dirty="0" smtClean="0"/>
              <a:t>Example 8.7: Design of an Optimum Gain Pyramidal Horn antenna, Page 413 </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828800" y="2895600"/>
            <a:ext cx="5486400" cy="3422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D</a:t>
            </a:r>
            <a:r>
              <a:rPr lang="en-US" dirty="0" smtClean="0"/>
              <a:t>. Creating Pyramidal horn geometry</a:t>
            </a:r>
            <a:endParaRPr lang="en-US" dirty="0"/>
          </a:p>
        </p:txBody>
      </p:sp>
      <p:sp>
        <p:nvSpPr>
          <p:cNvPr id="5" name="TextBox 4"/>
          <p:cNvSpPr txBox="1"/>
          <p:nvPr/>
        </p:nvSpPr>
        <p:spPr>
          <a:xfrm>
            <a:off x="0" y="685800"/>
            <a:ext cx="8763000" cy="7171194"/>
          </a:xfrm>
          <a:prstGeom prst="rect">
            <a:avLst/>
          </a:prstGeom>
          <a:noFill/>
        </p:spPr>
        <p:txBody>
          <a:bodyPr wrap="square" rtlCol="0">
            <a:spAutoFit/>
          </a:bodyPr>
          <a:lstStyle/>
          <a:p>
            <a:pPr lvl="1">
              <a:buFont typeface="Arial" pitchFamily="34" charset="0"/>
              <a:buChar char="•"/>
            </a:pPr>
            <a:r>
              <a:rPr lang="en-US" dirty="0"/>
              <a:t> </a:t>
            </a:r>
            <a:r>
              <a:rPr lang="en-US" dirty="0" smtClean="0"/>
              <a:t>We will use loft operation to join Horn Aperture with Waveguide input section</a:t>
            </a:r>
          </a:p>
          <a:p>
            <a:pPr lvl="1">
              <a:buFont typeface="Arial" pitchFamily="34" charset="0"/>
              <a:buChar char="•"/>
            </a:pPr>
            <a:r>
              <a:rPr lang="en-US" dirty="0" smtClean="0"/>
              <a:t> Go to Parts&gt; Aperture&gt;Right Click&gt; Modify&gt; Loft Faces</a:t>
            </a:r>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smtClean="0"/>
          </a:p>
          <a:p>
            <a:pPr lvl="1"/>
            <a:endParaRPr lang="en-US" dirty="0"/>
          </a:p>
          <a:p>
            <a:pPr lvl="1">
              <a:buFont typeface="Arial" pitchFamily="34" charset="0"/>
              <a:buChar char="•"/>
            </a:pPr>
            <a:r>
              <a:rPr lang="en-US" dirty="0" smtClean="0"/>
              <a:t>On Geometry Loft Faces window&gt; Select faces, choose Face 1 as face of aperture facing towards Waveguide section</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a:p>
            <a:pPr lvl="1"/>
            <a:r>
              <a:rPr lang="en-US" dirty="0" smtClean="0"/>
              <a:t> </a:t>
            </a:r>
          </a:p>
          <a:p>
            <a:pPr lvl="1">
              <a:buFont typeface="Arial" pitchFamily="34" charset="0"/>
              <a:buChar char="•"/>
            </a:pPr>
            <a:endParaRPr lang="en-US" dirty="0" smtClean="0"/>
          </a:p>
          <a:p>
            <a:pPr lvl="1">
              <a:buFont typeface="Arial" pitchFamily="34" charset="0"/>
              <a:buChar char="•"/>
            </a:pPr>
            <a:endParaRPr lang="en-US" dirty="0"/>
          </a:p>
          <a:p>
            <a:pPr lvl="1"/>
            <a:r>
              <a:rPr lang="en-US" sz="1400" dirty="0" smtClean="0"/>
              <a:t>Note: to rotate the geometry you can use Orbit function located on right side </a:t>
            </a:r>
          </a:p>
          <a:p>
            <a:pPr lvl="1"/>
            <a:r>
              <a:rPr lang="en-US" sz="1400" dirty="0" smtClean="0"/>
              <a:t>Of EMPro GUI: </a:t>
            </a:r>
          </a:p>
          <a:p>
            <a:pPr lvl="1">
              <a:buFont typeface="Arial" pitchFamily="34" charset="0"/>
              <a:buChar char="•"/>
            </a:pPr>
            <a:endParaRPr lang="en-US" dirty="0"/>
          </a:p>
          <a:p>
            <a:pPr lvl="2">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971800" y="1295400"/>
            <a:ext cx="2760308" cy="1780658"/>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3200400" y="3810000"/>
            <a:ext cx="2481714" cy="210502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6248400" y="5638800"/>
            <a:ext cx="16383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
            <a:ext cx="8763000" cy="7294305"/>
          </a:xfrm>
          <a:prstGeom prst="rect">
            <a:avLst/>
          </a:prstGeom>
          <a:noFill/>
        </p:spPr>
        <p:txBody>
          <a:bodyPr wrap="square" rtlCol="0">
            <a:spAutoFit/>
          </a:bodyPr>
          <a:lstStyle/>
          <a:p>
            <a:pPr lvl="1">
              <a:buFont typeface="Arial" pitchFamily="34" charset="0"/>
              <a:buChar char="•"/>
            </a:pPr>
            <a:r>
              <a:rPr lang="en-US" dirty="0"/>
              <a:t> </a:t>
            </a:r>
            <a:r>
              <a:rPr lang="en-US" dirty="0" smtClean="0"/>
              <a:t>Rotate the geometry to select Waveguide face facing Aperture</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r>
              <a:rPr lang="en-US" dirty="0"/>
              <a:t> </a:t>
            </a:r>
            <a:r>
              <a:rPr lang="en-US" dirty="0" smtClean="0"/>
              <a:t>Specify Loft as shown and press done</a:t>
            </a:r>
          </a:p>
          <a:p>
            <a:pPr lvl="1">
              <a:buFont typeface="Arial" pitchFamily="34" charset="0"/>
              <a:buChar char="•"/>
            </a:pPr>
            <a:endParaRPr lang="en-US" dirty="0" smtClean="0"/>
          </a:p>
          <a:p>
            <a:pPr lvl="1"/>
            <a:r>
              <a:rPr lang="en-US" dirty="0" smtClean="0"/>
              <a:t>    </a:t>
            </a:r>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a:p>
            <a:pPr lvl="1"/>
            <a:r>
              <a:rPr lang="en-US" dirty="0" smtClean="0"/>
              <a:t> </a:t>
            </a:r>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2">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1981200" y="685800"/>
            <a:ext cx="3988307" cy="231457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752600" y="3810000"/>
            <a:ext cx="4648200" cy="2476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800"/>
            <a:ext cx="8763000" cy="11172289"/>
          </a:xfrm>
          <a:prstGeom prst="rect">
            <a:avLst/>
          </a:prstGeom>
          <a:noFill/>
        </p:spPr>
        <p:txBody>
          <a:bodyPr wrap="square" rtlCol="0">
            <a:spAutoFit/>
          </a:bodyPr>
          <a:lstStyle/>
          <a:p>
            <a:pPr lvl="1">
              <a:buFont typeface="Arial" pitchFamily="34" charset="0"/>
              <a:buChar char="•"/>
            </a:pPr>
            <a:r>
              <a:rPr lang="en-US" dirty="0"/>
              <a:t> </a:t>
            </a:r>
            <a:r>
              <a:rPr lang="en-US" dirty="0" smtClean="0"/>
              <a:t>The new object is added as Aperture in Part list</a:t>
            </a:r>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r>
              <a:rPr lang="en-US" dirty="0" smtClean="0"/>
              <a:t> Rename it as Horn by right click Aperture </a:t>
            </a:r>
          </a:p>
          <a:p>
            <a:pPr lvl="1">
              <a:buFont typeface="Arial" pitchFamily="34" charset="0"/>
              <a:buChar char="•"/>
            </a:pPr>
            <a:endParaRPr lang="en-US" dirty="0" smtClean="0"/>
          </a:p>
          <a:p>
            <a:pPr lvl="1">
              <a:buFont typeface="Arial" pitchFamily="34" charset="0"/>
              <a:buChar char="•"/>
            </a:pPr>
            <a:r>
              <a:rPr lang="en-US" dirty="0" smtClean="0"/>
              <a:t> Go to Boolean&gt; Existing parts&gt; Select Blank(s): Select Horn</a:t>
            </a:r>
          </a:p>
          <a:p>
            <a:pPr lvl="1">
              <a:buFont typeface="Arial" pitchFamily="34" charset="0"/>
              <a:buChar char="•"/>
            </a:pPr>
            <a:r>
              <a:rPr lang="en-US" dirty="0"/>
              <a:t> </a:t>
            </a:r>
            <a:r>
              <a:rPr lang="en-US" dirty="0" smtClean="0"/>
              <a:t>Go to Boolean&gt; Existing parts &gt; Select Tool(s): Select WR90_In_Section</a:t>
            </a:r>
          </a:p>
          <a:p>
            <a:pPr lvl="1">
              <a:buFont typeface="Arial" pitchFamily="34" charset="0"/>
              <a:buChar char="•"/>
            </a:pPr>
            <a:r>
              <a:rPr lang="en-US" dirty="0"/>
              <a:t> </a:t>
            </a:r>
            <a:r>
              <a:rPr lang="en-US" dirty="0" smtClean="0"/>
              <a:t>Select Operation&gt;Union and press Done</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r>
              <a:rPr lang="en-US" dirty="0"/>
              <a:t> </a:t>
            </a:r>
            <a:r>
              <a:rPr lang="en-US" dirty="0" smtClean="0"/>
              <a:t>This will Unite Waveguide Input section with Horn. </a:t>
            </a:r>
          </a:p>
          <a:p>
            <a:pPr lvl="1">
              <a:buFont typeface="Arial" pitchFamily="34" charset="0"/>
              <a:buChar char="•"/>
            </a:pPr>
            <a:r>
              <a:rPr lang="en-US" dirty="0"/>
              <a:t> </a:t>
            </a:r>
            <a:r>
              <a:rPr lang="en-US" dirty="0" smtClean="0"/>
              <a:t>Go to Horn object in part list&gt; Right Click&gt; Modify&gt; Shell</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r>
              <a:rPr lang="en-US" dirty="0"/>
              <a:t> </a:t>
            </a:r>
            <a:r>
              <a:rPr lang="en-US" dirty="0" smtClean="0"/>
              <a:t>Select Open face: Choose Horn aperture and Input of Waveguide</a:t>
            </a:r>
          </a:p>
          <a:p>
            <a:pPr lvl="2">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a:p>
            <a:pPr lvl="1"/>
            <a:r>
              <a:rPr lang="en-US" dirty="0" smtClean="0"/>
              <a:t> </a:t>
            </a:r>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2">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p:txBody>
      </p:sp>
      <p:pic>
        <p:nvPicPr>
          <p:cNvPr id="10243" name="Picture 3"/>
          <p:cNvPicPr>
            <a:picLocks noChangeAspect="1" noChangeArrowheads="1"/>
          </p:cNvPicPr>
          <p:nvPr/>
        </p:nvPicPr>
        <p:blipFill>
          <a:blip r:embed="rId2" cstate="print"/>
          <a:srcRect/>
          <a:stretch>
            <a:fillRect/>
          </a:stretch>
        </p:blipFill>
        <p:spPr bwMode="auto">
          <a:xfrm>
            <a:off x="2971800" y="838200"/>
            <a:ext cx="1771650" cy="257175"/>
          </a:xfrm>
          <a:prstGeom prst="rect">
            <a:avLst/>
          </a:prstGeom>
          <a:noFill/>
          <a:ln w="9525">
            <a:noFill/>
            <a:miter lim="800000"/>
            <a:headEnd/>
            <a:tailEnd/>
          </a:ln>
        </p:spPr>
      </p:pic>
      <p:pic>
        <p:nvPicPr>
          <p:cNvPr id="10245" name="Picture 5"/>
          <p:cNvPicPr>
            <a:picLocks noChangeAspect="1" noChangeArrowheads="1"/>
          </p:cNvPicPr>
          <p:nvPr/>
        </p:nvPicPr>
        <p:blipFill>
          <a:blip r:embed="rId3" cstate="print"/>
          <a:srcRect/>
          <a:stretch>
            <a:fillRect/>
          </a:stretch>
        </p:blipFill>
        <p:spPr bwMode="auto">
          <a:xfrm>
            <a:off x="3048000" y="1447800"/>
            <a:ext cx="1562100" cy="228600"/>
          </a:xfrm>
          <a:prstGeom prst="rect">
            <a:avLst/>
          </a:prstGeom>
          <a:noFill/>
          <a:ln w="9525">
            <a:noFill/>
            <a:miter lim="800000"/>
            <a:headEnd/>
            <a:tailEnd/>
          </a:ln>
        </p:spPr>
      </p:pic>
      <p:pic>
        <p:nvPicPr>
          <p:cNvPr id="10246" name="Picture 6"/>
          <p:cNvPicPr>
            <a:picLocks noChangeAspect="1" noChangeArrowheads="1"/>
          </p:cNvPicPr>
          <p:nvPr/>
        </p:nvPicPr>
        <p:blipFill>
          <a:blip r:embed="rId4" cstate="print"/>
          <a:srcRect/>
          <a:stretch>
            <a:fillRect/>
          </a:stretch>
        </p:blipFill>
        <p:spPr bwMode="auto">
          <a:xfrm>
            <a:off x="1295400" y="4267200"/>
            <a:ext cx="4886325" cy="1571625"/>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2133600" y="2514600"/>
            <a:ext cx="2809875" cy="932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763000" cy="6401753"/>
          </a:xfrm>
          <a:prstGeom prst="rect">
            <a:avLst/>
          </a:prstGeom>
          <a:noFill/>
        </p:spPr>
        <p:txBody>
          <a:bodyPr wrap="square" rtlCol="0">
            <a:spAutoFit/>
          </a:bodyPr>
          <a:lstStyle/>
          <a:p>
            <a:pPr lvl="1">
              <a:buFont typeface="Arial" pitchFamily="34" charset="0"/>
              <a:buChar char="•"/>
            </a:pPr>
            <a:r>
              <a:rPr lang="en-US" dirty="0"/>
              <a:t> </a:t>
            </a:r>
            <a:r>
              <a:rPr lang="en-US" dirty="0" smtClean="0"/>
              <a:t>Select Open face: Choose Horn aperture and Input of Waveguide</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r>
              <a:rPr lang="en-US" sz="1400" dirty="0" smtClean="0"/>
              <a:t>Note: to choose two faces simultaneously use ctrl key</a:t>
            </a:r>
            <a:endParaRPr lang="en-US" sz="1400" dirty="0"/>
          </a:p>
          <a:p>
            <a:pPr lvl="1">
              <a:buFont typeface="Arial" pitchFamily="34" charset="0"/>
              <a:buChar char="•"/>
            </a:pPr>
            <a:r>
              <a:rPr lang="en-US" dirty="0" smtClean="0"/>
              <a:t> Specify Thickness =0.05 cm and press done</a:t>
            </a:r>
          </a:p>
          <a:p>
            <a:pPr lvl="1">
              <a:buFont typeface="Arial" pitchFamily="34" charset="0"/>
              <a:buChar char="•"/>
            </a:pPr>
            <a:r>
              <a:rPr lang="en-US" dirty="0"/>
              <a:t> </a:t>
            </a:r>
            <a:r>
              <a:rPr lang="en-US" dirty="0" smtClean="0"/>
              <a:t>Select Aperture sheet object in part list&gt; Right click&gt; make it invisible</a:t>
            </a:r>
          </a:p>
          <a:p>
            <a:pPr lvl="1">
              <a:buFont typeface="Arial" pitchFamily="34" charset="0"/>
              <a:buChar char="•"/>
            </a:pPr>
            <a:r>
              <a:rPr lang="en-US" dirty="0"/>
              <a:t> </a:t>
            </a:r>
            <a:r>
              <a:rPr lang="en-US" dirty="0" smtClean="0"/>
              <a:t>The pyramidal horn geometry is created </a:t>
            </a:r>
            <a:endParaRPr lang="en-US" dirty="0"/>
          </a:p>
          <a:p>
            <a:pPr lvl="1"/>
            <a:r>
              <a:rPr lang="en-US" dirty="0" smtClean="0"/>
              <a:t> </a:t>
            </a:r>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2">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2133600" y="381000"/>
            <a:ext cx="3733800" cy="2281766"/>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762000" y="4191000"/>
            <a:ext cx="3348038" cy="2030243"/>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4800600" y="4267200"/>
            <a:ext cx="2743200" cy="1951892"/>
          </a:xfrm>
          <a:prstGeom prst="rect">
            <a:avLst/>
          </a:prstGeom>
          <a:noFill/>
          <a:ln w="9525">
            <a:noFill/>
            <a:miter lim="800000"/>
            <a:headEnd/>
            <a:tailEnd/>
          </a:ln>
        </p:spPr>
      </p:pic>
      <p:sp>
        <p:nvSpPr>
          <p:cNvPr id="9" name="Flowchart: Punched Tape 8"/>
          <p:cNvSpPr/>
          <p:nvPr/>
        </p:nvSpPr>
        <p:spPr>
          <a:xfrm>
            <a:off x="7315200" y="6096000"/>
            <a:ext cx="1828800" cy="7620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Save project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E. Assign Material to Horn </a:t>
            </a:r>
            <a:endParaRPr lang="en-US" dirty="0"/>
          </a:p>
        </p:txBody>
      </p:sp>
      <p:sp>
        <p:nvSpPr>
          <p:cNvPr id="6" name="TextBox 5"/>
          <p:cNvSpPr txBox="1"/>
          <p:nvPr/>
        </p:nvSpPr>
        <p:spPr>
          <a:xfrm>
            <a:off x="0" y="838200"/>
            <a:ext cx="8763000" cy="6463308"/>
          </a:xfrm>
          <a:prstGeom prst="rect">
            <a:avLst/>
          </a:prstGeom>
          <a:noFill/>
        </p:spPr>
        <p:txBody>
          <a:bodyPr wrap="square" rtlCol="0">
            <a:spAutoFit/>
          </a:bodyPr>
          <a:lstStyle/>
          <a:p>
            <a:pPr lvl="1">
              <a:buFont typeface="Arial" pitchFamily="34" charset="0"/>
              <a:buChar char="•"/>
            </a:pPr>
            <a:r>
              <a:rPr lang="en-US" dirty="0"/>
              <a:t> </a:t>
            </a:r>
            <a:r>
              <a:rPr lang="en-US" dirty="0" smtClean="0"/>
              <a:t>Go to Definitions&gt; Materials &gt; Select from default Material Library</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r>
              <a:rPr lang="en-US" dirty="0" smtClean="0"/>
              <a:t> Choose Aluminum –Al from the list</a:t>
            </a:r>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r>
              <a:rPr lang="en-US" dirty="0" smtClean="0"/>
              <a:t> Assign this to Horn Object</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a:p>
            <a:pPr lvl="2">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62200" y="1295400"/>
            <a:ext cx="3752850" cy="914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23999" y="2971800"/>
            <a:ext cx="6310923" cy="381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600200" y="4076700"/>
            <a:ext cx="2066925" cy="2781300"/>
          </a:xfrm>
          <a:prstGeom prst="rect">
            <a:avLst/>
          </a:prstGeom>
          <a:noFill/>
          <a:ln w="9525">
            <a:noFill/>
            <a:miter lim="800000"/>
            <a:headEnd/>
            <a:tailEnd/>
          </a:ln>
        </p:spPr>
      </p:pic>
      <p:sp>
        <p:nvSpPr>
          <p:cNvPr id="16" name="Curved Right Arrow 15"/>
          <p:cNvSpPr/>
          <p:nvPr/>
        </p:nvSpPr>
        <p:spPr>
          <a:xfrm rot="10800000">
            <a:off x="2514600" y="4419600"/>
            <a:ext cx="457200" cy="23622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pic>
        <p:nvPicPr>
          <p:cNvPr id="1029" name="Picture 5"/>
          <p:cNvPicPr>
            <a:picLocks noChangeAspect="1" noChangeArrowheads="1"/>
          </p:cNvPicPr>
          <p:nvPr/>
        </p:nvPicPr>
        <p:blipFill>
          <a:blip r:embed="rId5" cstate="print"/>
          <a:srcRect/>
          <a:stretch>
            <a:fillRect/>
          </a:stretch>
        </p:blipFill>
        <p:spPr bwMode="auto">
          <a:xfrm>
            <a:off x="4724400" y="3962400"/>
            <a:ext cx="3612530" cy="1905000"/>
          </a:xfrm>
          <a:prstGeom prst="rect">
            <a:avLst/>
          </a:prstGeom>
          <a:noFill/>
          <a:ln w="9525">
            <a:noFill/>
            <a:miter lim="800000"/>
            <a:headEnd/>
            <a:tailEnd/>
          </a:ln>
        </p:spPr>
      </p:pic>
      <p:sp>
        <p:nvSpPr>
          <p:cNvPr id="18" name="Flowchart: Punched Tape 17"/>
          <p:cNvSpPr/>
          <p:nvPr/>
        </p:nvSpPr>
        <p:spPr>
          <a:xfrm>
            <a:off x="7315200" y="6096000"/>
            <a:ext cx="1828800" cy="7620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Save project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95600" y="3962400"/>
            <a:ext cx="2820429" cy="2514600"/>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2514600" y="990600"/>
            <a:ext cx="3057525" cy="800100"/>
          </a:xfrm>
          <a:prstGeom prst="rect">
            <a:avLst/>
          </a:prstGeom>
          <a:noFill/>
          <a:ln w="9525">
            <a:noFill/>
            <a:miter lim="800000"/>
            <a:headEnd/>
            <a:tailEnd/>
          </a:ln>
        </p:spPr>
      </p:pic>
      <p:sp>
        <p:nvSpPr>
          <p:cNvPr id="4" name="TextBox 3"/>
          <p:cNvSpPr txBox="1"/>
          <p:nvPr/>
        </p:nvSpPr>
        <p:spPr>
          <a:xfrm>
            <a:off x="0" y="0"/>
            <a:ext cx="71628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lvl="1"/>
            <a:r>
              <a:rPr lang="en-US" sz="2000" b="1" dirty="0" smtClean="0"/>
              <a:t>Step 2: Setting up waveguide port</a:t>
            </a:r>
            <a:endParaRPr lang="en-US" sz="2000" b="1" dirty="0"/>
          </a:p>
        </p:txBody>
      </p:sp>
      <p:sp>
        <p:nvSpPr>
          <p:cNvPr id="5" name="TextBox 4"/>
          <p:cNvSpPr txBox="1"/>
          <p:nvPr/>
        </p:nvSpPr>
        <p:spPr>
          <a:xfrm>
            <a:off x="304800" y="685800"/>
            <a:ext cx="7848600" cy="4801314"/>
          </a:xfrm>
          <a:prstGeom prst="rect">
            <a:avLst/>
          </a:prstGeom>
          <a:noFill/>
        </p:spPr>
        <p:txBody>
          <a:bodyPr wrap="square" rtlCol="0">
            <a:spAutoFit/>
          </a:bodyPr>
          <a:lstStyle/>
          <a:p>
            <a:pPr>
              <a:buFont typeface="Arial" pitchFamily="34" charset="0"/>
              <a:buChar char="•"/>
            </a:pPr>
            <a:r>
              <a:rPr lang="en-US" dirty="0" smtClean="0"/>
              <a:t> To define Waveguide port Switch On only FEM simulation</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Go to Circuit Components /Ports&gt; New waveguide Port. This will open waveguide port definition GUI</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Select the location of the port by clicking the edge of the  waveguide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a:p>
        </p:txBody>
      </p:sp>
      <p:sp>
        <p:nvSpPr>
          <p:cNvPr id="8" name="Oval 7"/>
          <p:cNvSpPr/>
          <p:nvPr/>
        </p:nvSpPr>
        <p:spPr>
          <a:xfrm>
            <a:off x="2819400" y="1371600"/>
            <a:ext cx="685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4" cstate="print"/>
          <a:srcRect/>
          <a:stretch>
            <a:fillRect/>
          </a:stretch>
        </p:blipFill>
        <p:spPr bwMode="auto">
          <a:xfrm>
            <a:off x="2209800" y="2438400"/>
            <a:ext cx="3838575" cy="942975"/>
          </a:xfrm>
          <a:prstGeom prst="rect">
            <a:avLst/>
          </a:prstGeom>
          <a:noFill/>
          <a:ln w="9525">
            <a:noFill/>
            <a:miter lim="800000"/>
            <a:headEnd/>
            <a:tailEnd/>
          </a:ln>
        </p:spPr>
      </p:pic>
      <p:sp>
        <p:nvSpPr>
          <p:cNvPr id="12" name="Curved Left Arrow 11"/>
          <p:cNvSpPr/>
          <p:nvPr/>
        </p:nvSpPr>
        <p:spPr>
          <a:xfrm>
            <a:off x="5562600" y="4648200"/>
            <a:ext cx="304800" cy="1752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590800" y="990600"/>
            <a:ext cx="3213702" cy="3143250"/>
          </a:xfrm>
          <a:prstGeom prst="rect">
            <a:avLst/>
          </a:prstGeom>
          <a:noFill/>
          <a:ln w="9525">
            <a:noFill/>
            <a:miter lim="800000"/>
            <a:headEnd/>
            <a:tailEnd/>
          </a:ln>
        </p:spPr>
      </p:pic>
      <p:sp>
        <p:nvSpPr>
          <p:cNvPr id="5" name="TextBox 4"/>
          <p:cNvSpPr txBox="1"/>
          <p:nvPr/>
        </p:nvSpPr>
        <p:spPr>
          <a:xfrm>
            <a:off x="304800" y="152400"/>
            <a:ext cx="7848600" cy="6463308"/>
          </a:xfrm>
          <a:prstGeom prst="rect">
            <a:avLst/>
          </a:prstGeom>
          <a:noFill/>
        </p:spPr>
        <p:txBody>
          <a:bodyPr wrap="square" rtlCol="0">
            <a:spAutoFit/>
          </a:bodyPr>
          <a:lstStyle/>
          <a:p>
            <a:pPr>
              <a:buFont typeface="Arial" pitchFamily="34" charset="0"/>
              <a:buChar char="•"/>
            </a:pPr>
            <a:r>
              <a:rPr lang="en-US" dirty="0" smtClean="0"/>
              <a:t> Once location is defined Go to Edit Cross section Page &gt; Uncheck  Auto extend to simulation domain boundaries( It will extend port up to waveguide section)</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Go to properties Tab and choose Waveguide Port definition = 1 W Modal Power Feed and Impedance Definition= Power/current</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1981200" y="4864894"/>
            <a:ext cx="4724400" cy="1993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981200" y="1219200"/>
            <a:ext cx="4812602" cy="4438650"/>
          </a:xfrm>
          <a:prstGeom prst="rect">
            <a:avLst/>
          </a:prstGeom>
          <a:noFill/>
          <a:ln w="9525">
            <a:noFill/>
            <a:miter lim="800000"/>
            <a:headEnd/>
            <a:tailEnd/>
          </a:ln>
        </p:spPr>
      </p:pic>
      <p:sp>
        <p:nvSpPr>
          <p:cNvPr id="5" name="TextBox 4"/>
          <p:cNvSpPr txBox="1"/>
          <p:nvPr/>
        </p:nvSpPr>
        <p:spPr>
          <a:xfrm>
            <a:off x="304800" y="152400"/>
            <a:ext cx="8610600" cy="6955750"/>
          </a:xfrm>
          <a:prstGeom prst="rect">
            <a:avLst/>
          </a:prstGeom>
          <a:noFill/>
        </p:spPr>
        <p:txBody>
          <a:bodyPr wrap="square" rtlCol="0">
            <a:spAutoFit/>
          </a:bodyPr>
          <a:lstStyle/>
          <a:p>
            <a:pPr>
              <a:buFont typeface="Arial" pitchFamily="34" charset="0"/>
              <a:buChar char="•"/>
            </a:pPr>
            <a:r>
              <a:rPr lang="en-US" dirty="0" smtClean="0"/>
              <a:t> Go to Impedance line,</a:t>
            </a:r>
          </a:p>
          <a:p>
            <a:pPr>
              <a:buFont typeface="Arial" pitchFamily="34" charset="0"/>
              <a:buChar char="•"/>
            </a:pPr>
            <a:r>
              <a:rPr lang="en-US" dirty="0" smtClean="0"/>
              <a:t> Endpoint 1 is located at the inside bottom edge of the waveguide </a:t>
            </a:r>
          </a:p>
          <a:p>
            <a:pPr>
              <a:buFont typeface="Arial" pitchFamily="34" charset="0"/>
              <a:buChar char="•"/>
            </a:pPr>
            <a:r>
              <a:rPr lang="en-US" dirty="0" smtClean="0"/>
              <a:t> Endpoint 2 is located at the inside top edge of the waveguide </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Mode number=1 ( as the antenna is going to operate in dominant mode TE10)</a:t>
            </a:r>
          </a:p>
          <a:p>
            <a:pPr>
              <a:buFont typeface="Arial" pitchFamily="34" charset="0"/>
              <a:buChar char="•"/>
            </a:pPr>
            <a:r>
              <a:rPr lang="en-US" dirty="0" smtClean="0"/>
              <a:t> Press OK, this will define waveguide port </a:t>
            </a:r>
          </a:p>
          <a:p>
            <a:endParaRPr lang="en-US" dirty="0" smtClean="0"/>
          </a:p>
          <a:p>
            <a:r>
              <a:rPr lang="en-US" sz="1400" dirty="0" smtClean="0"/>
              <a:t>Note: Waveguide port will appear as invalid. This will become valid once we define  boundary condition </a:t>
            </a:r>
          </a:p>
          <a:p>
            <a:pPr>
              <a:buFont typeface="Arial" pitchFamily="34" charset="0"/>
              <a:buChar char="•"/>
            </a:pPr>
            <a:endParaRPr lang="en-US" dirty="0"/>
          </a:p>
        </p:txBody>
      </p:sp>
      <p:cxnSp>
        <p:nvCxnSpPr>
          <p:cNvPr id="16" name="Straight Arrow Connector 15"/>
          <p:cNvCxnSpPr/>
          <p:nvPr/>
        </p:nvCxnSpPr>
        <p:spPr>
          <a:xfrm rot="16200000" flipH="1">
            <a:off x="2438400" y="3429000"/>
            <a:ext cx="2743200" cy="609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0" name="Straight Arrow Connector 19"/>
          <p:cNvCxnSpPr/>
          <p:nvPr/>
        </p:nvCxnSpPr>
        <p:spPr>
          <a:xfrm rot="5400000">
            <a:off x="3962400" y="2590800"/>
            <a:ext cx="1371600" cy="762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3" name="Flowchart: Punched Tape 22"/>
          <p:cNvSpPr/>
          <p:nvPr/>
        </p:nvSpPr>
        <p:spPr>
          <a:xfrm>
            <a:off x="7315200" y="4572000"/>
            <a:ext cx="1828800" cy="7620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Save project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1628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lvl="1"/>
            <a:r>
              <a:rPr lang="en-US" sz="2000" b="1" dirty="0" smtClean="0"/>
              <a:t>Step 3: Setting up FEM boundary/Padding  condition</a:t>
            </a:r>
            <a:endParaRPr lang="en-US" sz="2000" b="1" dirty="0"/>
          </a:p>
        </p:txBody>
      </p:sp>
      <p:pic>
        <p:nvPicPr>
          <p:cNvPr id="5122" name="Picture 2"/>
          <p:cNvPicPr>
            <a:picLocks noChangeAspect="1" noChangeArrowheads="1"/>
          </p:cNvPicPr>
          <p:nvPr/>
        </p:nvPicPr>
        <p:blipFill>
          <a:blip r:embed="rId3" cstate="print"/>
          <a:srcRect/>
          <a:stretch>
            <a:fillRect/>
          </a:stretch>
        </p:blipFill>
        <p:spPr bwMode="auto">
          <a:xfrm>
            <a:off x="2944524" y="1066800"/>
            <a:ext cx="2846675" cy="2154885"/>
          </a:xfrm>
          <a:prstGeom prst="rect">
            <a:avLst/>
          </a:prstGeom>
          <a:noFill/>
          <a:ln w="9525">
            <a:noFill/>
            <a:miter lim="800000"/>
            <a:headEnd/>
            <a:tailEnd/>
          </a:ln>
        </p:spPr>
      </p:pic>
      <p:sp>
        <p:nvSpPr>
          <p:cNvPr id="6" name="TextBox 5"/>
          <p:cNvSpPr txBox="1"/>
          <p:nvPr/>
        </p:nvSpPr>
        <p:spPr>
          <a:xfrm>
            <a:off x="0" y="381000"/>
            <a:ext cx="8915400" cy="9171742"/>
          </a:xfrm>
          <a:prstGeom prst="rect">
            <a:avLst/>
          </a:prstGeom>
          <a:noFill/>
        </p:spPr>
        <p:txBody>
          <a:bodyPr wrap="square" rtlCol="0">
            <a:spAutoFit/>
          </a:bodyPr>
          <a:lstStyle/>
          <a:p>
            <a:pPr>
              <a:buFont typeface="Arial" pitchFamily="34" charset="0"/>
              <a:buChar char="•"/>
            </a:pPr>
            <a:r>
              <a:rPr lang="en-US" dirty="0" smtClean="0"/>
              <a:t> Go to Simulation Domain &gt; Boundary Condition and choose Absorbing Boundary condition   </a:t>
            </a:r>
          </a:p>
          <a:p>
            <a:r>
              <a:rPr lang="en-US" dirty="0" smtClean="0"/>
              <a:t>   in all directions and press Done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dirty="0" smtClean="0"/>
              <a:t> Go to Simulation Domain&gt; FEM Padding  &gt; define padding as shown and press Done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r>
              <a:rPr lang="en-US" sz="1400" dirty="0" smtClean="0"/>
              <a:t>Note : Lower Z=0 cm will make wave guide port valid. This is required so that Waveguide port end on boundary</a:t>
            </a:r>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9" name="Flowchart: Punched Tape 8"/>
          <p:cNvSpPr/>
          <p:nvPr/>
        </p:nvSpPr>
        <p:spPr>
          <a:xfrm>
            <a:off x="7315200" y="4953000"/>
            <a:ext cx="1828800" cy="7620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Save project</a:t>
            </a:r>
          </a:p>
        </p:txBody>
      </p:sp>
      <p:pic>
        <p:nvPicPr>
          <p:cNvPr id="2050" name="Picture 2"/>
          <p:cNvPicPr>
            <a:picLocks noChangeAspect="1" noChangeArrowheads="1"/>
          </p:cNvPicPr>
          <p:nvPr/>
        </p:nvPicPr>
        <p:blipFill>
          <a:blip r:embed="rId4" cstate="print"/>
          <a:srcRect/>
          <a:stretch>
            <a:fillRect/>
          </a:stretch>
        </p:blipFill>
        <p:spPr bwMode="auto">
          <a:xfrm>
            <a:off x="3048000" y="3810000"/>
            <a:ext cx="2819400" cy="2390534"/>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304800" y="1524000"/>
            <a:ext cx="2295525" cy="990600"/>
          </a:xfrm>
          <a:prstGeom prst="rect">
            <a:avLst/>
          </a:prstGeom>
          <a:noFill/>
          <a:ln w="9525">
            <a:noFill/>
            <a:miter lim="800000"/>
            <a:headEnd/>
            <a:tailEnd/>
          </a:ln>
        </p:spPr>
      </p:pic>
      <p:cxnSp>
        <p:nvCxnSpPr>
          <p:cNvPr id="10" name="Straight Arrow Connector 9"/>
          <p:cNvCxnSpPr/>
          <p:nvPr/>
        </p:nvCxnSpPr>
        <p:spPr>
          <a:xfrm>
            <a:off x="2667000" y="1905000"/>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67000" y="5638800"/>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6" cstate="print"/>
          <a:srcRect/>
          <a:stretch>
            <a:fillRect/>
          </a:stretch>
        </p:blipFill>
        <p:spPr bwMode="auto">
          <a:xfrm>
            <a:off x="152400" y="4800600"/>
            <a:ext cx="24003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1628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lvl="1"/>
            <a:r>
              <a:rPr lang="en-US" sz="2000" b="1" dirty="0" smtClean="0"/>
              <a:t>Step 5: Setting up FEM Simulation</a:t>
            </a:r>
            <a:endParaRPr lang="en-US" sz="2000" b="1" dirty="0"/>
          </a:p>
        </p:txBody>
      </p:sp>
      <p:pic>
        <p:nvPicPr>
          <p:cNvPr id="6146" name="Picture 2"/>
          <p:cNvPicPr>
            <a:picLocks noChangeAspect="1" noChangeArrowheads="1"/>
          </p:cNvPicPr>
          <p:nvPr/>
        </p:nvPicPr>
        <p:blipFill>
          <a:blip r:embed="rId2" cstate="print"/>
          <a:srcRect/>
          <a:stretch>
            <a:fillRect/>
          </a:stretch>
        </p:blipFill>
        <p:spPr bwMode="auto">
          <a:xfrm>
            <a:off x="2743200" y="1219200"/>
            <a:ext cx="3123357" cy="2771775"/>
          </a:xfrm>
          <a:prstGeom prst="rect">
            <a:avLst/>
          </a:prstGeom>
          <a:noFill/>
          <a:ln w="9525">
            <a:noFill/>
            <a:miter lim="800000"/>
            <a:headEnd/>
            <a:tailEnd/>
          </a:ln>
        </p:spPr>
      </p:pic>
      <p:sp>
        <p:nvSpPr>
          <p:cNvPr id="6" name="TextBox 5"/>
          <p:cNvSpPr txBox="1"/>
          <p:nvPr/>
        </p:nvSpPr>
        <p:spPr>
          <a:xfrm>
            <a:off x="0" y="609600"/>
            <a:ext cx="8915400" cy="5724644"/>
          </a:xfrm>
          <a:prstGeom prst="rect">
            <a:avLst/>
          </a:prstGeom>
          <a:noFill/>
        </p:spPr>
        <p:txBody>
          <a:bodyPr wrap="square" rtlCol="0">
            <a:spAutoFit/>
          </a:bodyPr>
          <a:lstStyle/>
          <a:p>
            <a:pPr>
              <a:buFont typeface="Arial" pitchFamily="34" charset="0"/>
              <a:buChar char="•"/>
            </a:pPr>
            <a:r>
              <a:rPr lang="en-US" dirty="0" smtClean="0"/>
              <a:t>Go to the Parts&gt; Aperture &gt; Right Click &gt; Uncheck Include in Mesh. This will take Aperture </a:t>
            </a:r>
          </a:p>
          <a:p>
            <a:r>
              <a:rPr lang="en-US" dirty="0" smtClean="0"/>
              <a:t>  out of simulation domain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400" dirty="0" smtClean="0"/>
              <a:t>Note: After this step the project will be valid. The project was appearing invalid earlier as no material was assigned to Aperture, which is not required once Aperture is taken out of simulation domain </a:t>
            </a:r>
          </a:p>
          <a:p>
            <a:endParaRPr lang="en-US" sz="1400" dirty="0" smtClean="0"/>
          </a:p>
          <a:p>
            <a:pPr>
              <a:buFont typeface="Arial" pitchFamily="34" charset="0"/>
              <a:buChar char="•"/>
            </a:pPr>
            <a:r>
              <a:rPr lang="en-US" dirty="0" smtClean="0"/>
              <a:t>Click on Simulation right side of GUI, this will open Simulation window</a:t>
            </a:r>
          </a:p>
          <a:p>
            <a:endParaRPr lang="en-US" dirty="0" smtClean="0"/>
          </a:p>
          <a:p>
            <a:endParaRPr lang="en-US" dirty="0" smtClean="0"/>
          </a:p>
          <a:p>
            <a:pPr>
              <a:buFont typeface="Arial" pitchFamily="34" charset="0"/>
              <a:buChar char="•"/>
            </a:pPr>
            <a:r>
              <a:rPr lang="en-US" dirty="0" smtClean="0"/>
              <a:t>Select New FEM simulation</a:t>
            </a:r>
          </a:p>
          <a:p>
            <a:endParaRPr lang="en-US" dirty="0"/>
          </a:p>
        </p:txBody>
      </p:sp>
      <p:pic>
        <p:nvPicPr>
          <p:cNvPr id="7" name="Picture 2"/>
          <p:cNvPicPr>
            <a:picLocks noChangeAspect="1" noChangeArrowheads="1"/>
          </p:cNvPicPr>
          <p:nvPr/>
        </p:nvPicPr>
        <p:blipFill>
          <a:blip r:embed="rId3" cstate="print"/>
          <a:srcRect/>
          <a:stretch>
            <a:fillRect/>
          </a:stretch>
        </p:blipFill>
        <p:spPr bwMode="auto">
          <a:xfrm>
            <a:off x="3429000" y="5181600"/>
            <a:ext cx="914400" cy="480646"/>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1600200" y="5972175"/>
            <a:ext cx="6362700" cy="885825"/>
          </a:xfrm>
          <a:prstGeom prst="rect">
            <a:avLst/>
          </a:prstGeom>
          <a:noFill/>
          <a:ln w="9525">
            <a:noFill/>
            <a:miter lim="800000"/>
            <a:headEnd/>
            <a:tailEnd/>
          </a:ln>
        </p:spPr>
      </p:pic>
      <p:sp>
        <p:nvSpPr>
          <p:cNvPr id="10" name="Oval 9"/>
          <p:cNvSpPr/>
          <p:nvPr/>
        </p:nvSpPr>
        <p:spPr>
          <a:xfrm>
            <a:off x="2895600" y="6248400"/>
            <a:ext cx="1447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1219200"/>
            <a:ext cx="4208511" cy="1981200"/>
          </a:xfrm>
          <a:prstGeom prst="rect">
            <a:avLst/>
          </a:prstGeom>
          <a:noFill/>
          <a:ln w="9525">
            <a:noFill/>
            <a:miter lim="800000"/>
            <a:headEnd/>
            <a:tailEnd/>
          </a:ln>
        </p:spPr>
      </p:pic>
      <p:sp>
        <p:nvSpPr>
          <p:cNvPr id="5" name="TextBox 4"/>
          <p:cNvSpPr txBox="1"/>
          <p:nvPr/>
        </p:nvSpPr>
        <p:spPr>
          <a:xfrm>
            <a:off x="2667000" y="228600"/>
            <a:ext cx="38862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b="1" dirty="0" smtClean="0"/>
              <a:t>Geometry of Pyramidal Horn antenna </a:t>
            </a:r>
            <a:endParaRPr lang="en-US" b="1" dirty="0"/>
          </a:p>
        </p:txBody>
      </p:sp>
      <p:pic>
        <p:nvPicPr>
          <p:cNvPr id="1027" name="Picture 3"/>
          <p:cNvPicPr>
            <a:picLocks noChangeAspect="1" noChangeArrowheads="1"/>
          </p:cNvPicPr>
          <p:nvPr/>
        </p:nvPicPr>
        <p:blipFill>
          <a:blip r:embed="rId3" cstate="print"/>
          <a:srcRect/>
          <a:stretch>
            <a:fillRect/>
          </a:stretch>
        </p:blipFill>
        <p:spPr bwMode="auto">
          <a:xfrm>
            <a:off x="3429000" y="1371600"/>
            <a:ext cx="2702767" cy="1676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172200" y="1524000"/>
            <a:ext cx="2948577" cy="1295400"/>
          </a:xfrm>
          <a:prstGeom prst="rect">
            <a:avLst/>
          </a:prstGeom>
          <a:noFill/>
          <a:ln w="9525">
            <a:noFill/>
            <a:miter lim="800000"/>
            <a:headEnd/>
            <a:tailEnd/>
          </a:ln>
        </p:spPr>
      </p:pic>
      <p:sp>
        <p:nvSpPr>
          <p:cNvPr id="10" name="Rectangle 9"/>
          <p:cNvSpPr/>
          <p:nvPr/>
        </p:nvSpPr>
        <p:spPr>
          <a:xfrm>
            <a:off x="1752600" y="2819400"/>
            <a:ext cx="2286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3276600"/>
            <a:ext cx="2209800" cy="369332"/>
          </a:xfrm>
          <a:prstGeom prst="rect">
            <a:avLst/>
          </a:prstGeom>
          <a:noFill/>
        </p:spPr>
        <p:txBody>
          <a:bodyPr wrap="square" rtlCol="0">
            <a:spAutoFit/>
          </a:bodyPr>
          <a:lstStyle/>
          <a:p>
            <a:r>
              <a:rPr lang="en-US" dirty="0" smtClean="0"/>
              <a:t>Overall Geometry</a:t>
            </a:r>
            <a:endParaRPr lang="en-US" dirty="0"/>
          </a:p>
        </p:txBody>
      </p:sp>
      <p:sp>
        <p:nvSpPr>
          <p:cNvPr id="12" name="TextBox 11"/>
          <p:cNvSpPr txBox="1"/>
          <p:nvPr/>
        </p:nvSpPr>
        <p:spPr>
          <a:xfrm>
            <a:off x="3581400" y="3200400"/>
            <a:ext cx="2209800" cy="646331"/>
          </a:xfrm>
          <a:prstGeom prst="rect">
            <a:avLst/>
          </a:prstGeom>
          <a:noFill/>
        </p:spPr>
        <p:txBody>
          <a:bodyPr wrap="square" rtlCol="0">
            <a:spAutoFit/>
          </a:bodyPr>
          <a:lstStyle/>
          <a:p>
            <a:r>
              <a:rPr lang="en-US" dirty="0" smtClean="0"/>
              <a:t>Cross section through </a:t>
            </a:r>
          </a:p>
          <a:p>
            <a:r>
              <a:rPr lang="en-US" dirty="0" err="1"/>
              <a:t>x</a:t>
            </a:r>
            <a:r>
              <a:rPr lang="en-US" dirty="0" err="1" smtClean="0"/>
              <a:t>z</a:t>
            </a:r>
            <a:r>
              <a:rPr lang="en-US" dirty="0" smtClean="0"/>
              <a:t> plane ( H Plane)</a:t>
            </a:r>
            <a:endParaRPr lang="en-US" dirty="0"/>
          </a:p>
        </p:txBody>
      </p:sp>
      <p:sp>
        <p:nvSpPr>
          <p:cNvPr id="13" name="TextBox 12"/>
          <p:cNvSpPr txBox="1"/>
          <p:nvPr/>
        </p:nvSpPr>
        <p:spPr>
          <a:xfrm>
            <a:off x="6477000" y="3200400"/>
            <a:ext cx="2209800" cy="646331"/>
          </a:xfrm>
          <a:prstGeom prst="rect">
            <a:avLst/>
          </a:prstGeom>
          <a:noFill/>
        </p:spPr>
        <p:txBody>
          <a:bodyPr wrap="square" rtlCol="0">
            <a:spAutoFit/>
          </a:bodyPr>
          <a:lstStyle/>
          <a:p>
            <a:r>
              <a:rPr lang="en-US" dirty="0" smtClean="0"/>
              <a:t>Cross section through </a:t>
            </a:r>
          </a:p>
          <a:p>
            <a:r>
              <a:rPr lang="en-US" dirty="0" err="1" smtClean="0"/>
              <a:t>yz</a:t>
            </a:r>
            <a:r>
              <a:rPr lang="en-US" dirty="0" smtClean="0"/>
              <a:t> plane (E Plane)</a:t>
            </a:r>
            <a:endParaRPr lang="en-US" dirty="0"/>
          </a:p>
        </p:txBody>
      </p:sp>
      <p:sp>
        <p:nvSpPr>
          <p:cNvPr id="14" name="TextBox 13"/>
          <p:cNvSpPr txBox="1"/>
          <p:nvPr/>
        </p:nvSpPr>
        <p:spPr>
          <a:xfrm>
            <a:off x="228600" y="4495800"/>
            <a:ext cx="7162800" cy="1754326"/>
          </a:xfrm>
          <a:prstGeom prst="rect">
            <a:avLst/>
          </a:prstGeom>
          <a:noFill/>
        </p:spPr>
        <p:txBody>
          <a:bodyPr wrap="square" rtlCol="0">
            <a:spAutoFit/>
          </a:bodyPr>
          <a:lstStyle/>
          <a:p>
            <a:r>
              <a:rPr lang="en-US" dirty="0" smtClean="0"/>
              <a:t>Geometry specification of Horn antenna under design</a:t>
            </a:r>
          </a:p>
          <a:p>
            <a:r>
              <a:rPr lang="en-US" dirty="0" smtClean="0"/>
              <a:t>A=18.46 cm, B= 14.55 cm, R</a:t>
            </a:r>
            <a:r>
              <a:rPr lang="en-US" sz="900" dirty="0" smtClean="0"/>
              <a:t>E</a:t>
            </a:r>
            <a:r>
              <a:rPr lang="en-US" dirty="0" smtClean="0"/>
              <a:t>=R</a:t>
            </a:r>
            <a:r>
              <a:rPr lang="en-US" sz="900" dirty="0" smtClean="0"/>
              <a:t>H</a:t>
            </a:r>
            <a:r>
              <a:rPr lang="en-US" dirty="0" smtClean="0"/>
              <a:t>=29.75 cm</a:t>
            </a:r>
          </a:p>
          <a:p>
            <a:r>
              <a:rPr lang="en-US" dirty="0" smtClean="0"/>
              <a:t>Input section =WR 90</a:t>
            </a:r>
          </a:p>
          <a:p>
            <a:pPr lvl="1">
              <a:buFont typeface="Arial" pitchFamily="34" charset="0"/>
              <a:buChar char="•"/>
            </a:pPr>
            <a:r>
              <a:rPr lang="en-US" dirty="0" smtClean="0"/>
              <a:t>a=0.9 in= 2.286 cm </a:t>
            </a:r>
          </a:p>
          <a:p>
            <a:pPr lvl="1">
              <a:buFont typeface="Arial" pitchFamily="34" charset="0"/>
              <a:buChar char="•"/>
            </a:pPr>
            <a:r>
              <a:rPr lang="en-US" dirty="0"/>
              <a:t>b</a:t>
            </a:r>
            <a:r>
              <a:rPr lang="en-US" dirty="0" smtClean="0"/>
              <a:t>=0.4 in = 1.016 cm</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6463308"/>
          </a:xfrm>
          <a:prstGeom prst="rect">
            <a:avLst/>
          </a:prstGeom>
          <a:noFill/>
        </p:spPr>
        <p:txBody>
          <a:bodyPr wrap="square" rtlCol="0">
            <a:spAutoFit/>
          </a:bodyPr>
          <a:lstStyle/>
          <a:p>
            <a:pPr>
              <a:buFont typeface="Arial" pitchFamily="34" charset="0"/>
              <a:buChar char="•"/>
            </a:pPr>
            <a:r>
              <a:rPr lang="en-US" dirty="0" smtClean="0"/>
              <a:t>In FEM simulation window enter Frequency Plan &gt; Frequencies as shown</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In FEM simulation window enter Frequency Plan &gt; Fields Storage as shown</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Go to Mesh/Convergence Properties&gt; Basic, enter delta error=0.01 </a:t>
            </a:r>
            <a:r>
              <a:rPr lang="en-US" dirty="0" smtClean="0"/>
              <a:t>and  </a:t>
            </a:r>
            <a:r>
              <a:rPr lang="en-US" dirty="0" smtClean="0"/>
              <a:t>Minimum number of  adaptive passes =5 and Maximum number of adaptive passes =15</a:t>
            </a:r>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895600" y="2514600"/>
            <a:ext cx="3371850" cy="14859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743200" y="609600"/>
            <a:ext cx="3629735" cy="14573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895600" y="4800600"/>
            <a:ext cx="335242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6740307"/>
          </a:xfrm>
          <a:prstGeom prst="rect">
            <a:avLst/>
          </a:prstGeom>
          <a:noFill/>
        </p:spPr>
        <p:txBody>
          <a:bodyPr wrap="square" rtlCol="0">
            <a:spAutoFit/>
          </a:bodyPr>
          <a:lstStyle/>
          <a:p>
            <a:pPr>
              <a:buFont typeface="Arial" pitchFamily="34" charset="0"/>
              <a:buChar char="•"/>
            </a:pPr>
            <a:endParaRPr lang="en-US" dirty="0" smtClean="0"/>
          </a:p>
          <a:p>
            <a:pPr>
              <a:buFont typeface="Arial" pitchFamily="34" charset="0"/>
              <a:buChar char="•"/>
            </a:pPr>
            <a:r>
              <a:rPr lang="en-US" dirty="0" smtClean="0"/>
              <a:t>Go to Mesh/Convergence Properties&gt; Advanced , Consecutive passes of delta error=1. Target mesh growth=25. Use Initial target mesh size and check automatically determine.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Use direct matrix solver</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Click Create and run simulation at bottom of the FEM simulation GUI</a:t>
            </a:r>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514600" y="1219200"/>
            <a:ext cx="4371975" cy="159566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352800" y="3352800"/>
            <a:ext cx="2257425" cy="1095375"/>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362200" y="5029200"/>
            <a:ext cx="4676775" cy="742950"/>
          </a:xfrm>
          <a:prstGeom prst="rect">
            <a:avLst/>
          </a:prstGeom>
          <a:noFill/>
          <a:ln w="9525">
            <a:noFill/>
            <a:miter lim="800000"/>
            <a:headEnd/>
            <a:tailEnd/>
          </a:ln>
        </p:spPr>
      </p:pic>
      <p:sp>
        <p:nvSpPr>
          <p:cNvPr id="9" name="Oval 8"/>
          <p:cNvSpPr/>
          <p:nvPr/>
        </p:nvSpPr>
        <p:spPr>
          <a:xfrm>
            <a:off x="2667000" y="5257800"/>
            <a:ext cx="15240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unched Tape 11"/>
          <p:cNvSpPr/>
          <p:nvPr/>
        </p:nvSpPr>
        <p:spPr>
          <a:xfrm>
            <a:off x="7315200" y="6096000"/>
            <a:ext cx="1828800" cy="7620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Save project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1628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lvl="1"/>
            <a:r>
              <a:rPr lang="en-US" sz="2000" b="1" dirty="0" smtClean="0"/>
              <a:t>Step 4: Setting up Far field sensor</a:t>
            </a:r>
            <a:endParaRPr lang="en-US" sz="2000" b="1" dirty="0"/>
          </a:p>
        </p:txBody>
      </p:sp>
      <p:sp>
        <p:nvSpPr>
          <p:cNvPr id="6" name="TextBox 5"/>
          <p:cNvSpPr txBox="1"/>
          <p:nvPr/>
        </p:nvSpPr>
        <p:spPr>
          <a:xfrm>
            <a:off x="0" y="457200"/>
            <a:ext cx="8915400" cy="14988719"/>
          </a:xfrm>
          <a:prstGeom prst="rect">
            <a:avLst/>
          </a:prstGeom>
          <a:noFill/>
        </p:spPr>
        <p:txBody>
          <a:bodyPr wrap="square" rtlCol="0">
            <a:spAutoFit/>
          </a:bodyPr>
          <a:lstStyle/>
          <a:p>
            <a:pPr>
              <a:buFont typeface="Arial" pitchFamily="34" charset="0"/>
              <a:buChar char="•"/>
            </a:pPr>
            <a:r>
              <a:rPr lang="en-US" dirty="0" smtClean="0"/>
              <a:t> Go to Sensor&gt; Far zone sensor</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Define first 3 D far zone sensor with increment 1 deg</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In properties tab name is 3D FF and press Done</a:t>
            </a:r>
          </a:p>
          <a:p>
            <a:pPr>
              <a:buFont typeface="Arial" pitchFamily="34" charset="0"/>
              <a:buChar char="•"/>
            </a:pPr>
            <a:r>
              <a:rPr lang="en-US" dirty="0" smtClean="0"/>
              <a:t>Similarly choose another Far field sensor for phi =0 deg with increment 1 deg and name it 2D </a:t>
            </a:r>
          </a:p>
          <a:p>
            <a:r>
              <a:rPr lang="en-US" dirty="0" smtClean="0"/>
              <a:t>  FF =   Phi 0 deg</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Similarly define another sensor for Phi=90 deg</a:t>
            </a:r>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dirty="0" smtClean="0"/>
              <a:t> Go to Simulation Domain&gt; FEM Padding  &gt; define padding as shown and press Done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r>
              <a:rPr lang="en-US" sz="1400" dirty="0" smtClean="0"/>
              <a:t>Note : Lower Z=0 cm will make wave guide port valid. This is required so that Waveguide port end on boundary</a:t>
            </a:r>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2362200" y="838200"/>
            <a:ext cx="3305175" cy="1343025"/>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1295400" y="2590800"/>
            <a:ext cx="6734175" cy="1192960"/>
          </a:xfrm>
          <a:prstGeom prst="rect">
            <a:avLst/>
          </a:prstGeom>
          <a:noFill/>
          <a:ln w="9525">
            <a:no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1295400" y="4602048"/>
            <a:ext cx="6852522" cy="1351077"/>
          </a:xfrm>
          <a:prstGeom prst="rect">
            <a:avLst/>
          </a:prstGeom>
          <a:noFill/>
          <a:ln w="9525">
            <a:noFill/>
            <a:miter lim="800000"/>
            <a:headEnd/>
            <a:tailEnd/>
          </a:ln>
        </p:spPr>
      </p:pic>
      <p:sp>
        <p:nvSpPr>
          <p:cNvPr id="10" name="Flowchart: Punched Tape 9"/>
          <p:cNvSpPr/>
          <p:nvPr/>
        </p:nvSpPr>
        <p:spPr>
          <a:xfrm>
            <a:off x="7315200" y="6096000"/>
            <a:ext cx="1828800" cy="7620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Save project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534400" cy="6740307"/>
          </a:xfrm>
          <a:prstGeom prst="rect">
            <a:avLst/>
          </a:prstGeom>
          <a:noFill/>
        </p:spPr>
        <p:txBody>
          <a:bodyPr wrap="square" rtlCol="0">
            <a:spAutoFit/>
          </a:bodyPr>
          <a:lstStyle/>
          <a:p>
            <a:pPr>
              <a:buFont typeface="Arial" pitchFamily="34" charset="0"/>
              <a:buChar char="•"/>
            </a:pPr>
            <a:r>
              <a:rPr lang="en-US" dirty="0" smtClean="0"/>
              <a:t>Go to Simulation &gt; Create a new FEM simulation</a:t>
            </a:r>
          </a:p>
          <a:p>
            <a:endParaRPr lang="en-US" dirty="0" smtClean="0"/>
          </a:p>
          <a:p>
            <a:pPr>
              <a:buFont typeface="Arial" pitchFamily="34" charset="0"/>
              <a:buChar char="•"/>
            </a:pPr>
            <a:r>
              <a:rPr lang="en-US" dirty="0" smtClean="0"/>
              <a:t>Chose Simulation id=000001 under simulation result to reuse. This will load the all simulation setting  of Simulation id=</a:t>
            </a:r>
            <a:r>
              <a:rPr lang="en-US" dirty="0" smtClean="0"/>
              <a:t>000001 </a:t>
            </a:r>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dirty="0" smtClean="0"/>
              <a:t>Go to Frequency plan&gt;Field Storage. Chose User defined frequencies. After this project will be Valid</a:t>
            </a:r>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dirty="0" smtClean="0"/>
              <a:t>Click Create and run simulation at bottom of the FEM simulation GUI</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85800" y="1371600"/>
            <a:ext cx="6324600" cy="99779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743201" y="2819400"/>
            <a:ext cx="2590800" cy="1055511"/>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133600" y="5334000"/>
            <a:ext cx="4676775" cy="742950"/>
          </a:xfrm>
          <a:prstGeom prst="rect">
            <a:avLst/>
          </a:prstGeom>
          <a:noFill/>
          <a:ln w="9525">
            <a:noFill/>
            <a:miter lim="800000"/>
            <a:headEnd/>
            <a:tailEnd/>
          </a:ln>
        </p:spPr>
      </p:pic>
      <p:sp>
        <p:nvSpPr>
          <p:cNvPr id="9" name="Oval 8"/>
          <p:cNvSpPr/>
          <p:nvPr/>
        </p:nvSpPr>
        <p:spPr>
          <a:xfrm>
            <a:off x="2438400" y="5562600"/>
            <a:ext cx="15240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1628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lvl="1"/>
            <a:r>
              <a:rPr lang="en-US" sz="2000" b="1" dirty="0" smtClean="0"/>
              <a:t>Step 6: Viewing Results</a:t>
            </a:r>
            <a:endParaRPr lang="en-US" sz="2000" b="1" dirty="0"/>
          </a:p>
        </p:txBody>
      </p:sp>
      <p:sp>
        <p:nvSpPr>
          <p:cNvPr id="5" name="TextBox 4"/>
          <p:cNvSpPr txBox="1"/>
          <p:nvPr/>
        </p:nvSpPr>
        <p:spPr>
          <a:xfrm>
            <a:off x="228600" y="545068"/>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 Port Results</a:t>
            </a:r>
            <a:endParaRPr lang="en-US" dirty="0"/>
          </a:p>
        </p:txBody>
      </p:sp>
      <p:sp>
        <p:nvSpPr>
          <p:cNvPr id="6" name="TextBox 5"/>
          <p:cNvSpPr txBox="1"/>
          <p:nvPr/>
        </p:nvSpPr>
        <p:spPr>
          <a:xfrm>
            <a:off x="381000" y="1066800"/>
            <a:ext cx="8382000" cy="1477328"/>
          </a:xfrm>
          <a:prstGeom prst="rect">
            <a:avLst/>
          </a:prstGeom>
          <a:noFill/>
        </p:spPr>
        <p:txBody>
          <a:bodyPr wrap="square" rtlCol="0">
            <a:spAutoFit/>
          </a:bodyPr>
          <a:lstStyle/>
          <a:p>
            <a:r>
              <a:rPr lang="en-US" dirty="0" smtClean="0"/>
              <a:t>Double click results Tab at the right side of GUI</a:t>
            </a:r>
          </a:p>
          <a:p>
            <a:endParaRPr lang="en-US" dirty="0" smtClean="0"/>
          </a:p>
          <a:p>
            <a:endParaRPr lang="en-US" dirty="0" smtClean="0"/>
          </a:p>
          <a:p>
            <a:endParaRPr lang="en-US" dirty="0" smtClean="0"/>
          </a:p>
          <a:p>
            <a:r>
              <a:rPr lang="en-US" dirty="0" smtClean="0"/>
              <a:t>This will open result window</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10000" y="1524000"/>
            <a:ext cx="752475" cy="4000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2895600"/>
            <a:ext cx="8915400" cy="1483712"/>
          </a:xfrm>
          <a:prstGeom prst="rect">
            <a:avLst/>
          </a:prstGeom>
          <a:noFill/>
          <a:ln w="9525">
            <a:noFill/>
            <a:miter lim="800000"/>
            <a:headEnd/>
            <a:tailEnd/>
          </a:ln>
        </p:spPr>
      </p:pic>
      <p:sp>
        <p:nvSpPr>
          <p:cNvPr id="9" name="Oval 8"/>
          <p:cNvSpPr/>
          <p:nvPr/>
        </p:nvSpPr>
        <p:spPr>
          <a:xfrm>
            <a:off x="4114800" y="3276600"/>
            <a:ext cx="381000" cy="304800"/>
          </a:xfrm>
          <a:prstGeom prst="ellipse">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1" name="Straight Arrow Connector 10"/>
          <p:cNvCxnSpPr/>
          <p:nvPr/>
        </p:nvCxnSpPr>
        <p:spPr>
          <a:xfrm>
            <a:off x="4419600" y="3581400"/>
            <a:ext cx="1371600" cy="914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cstate="print"/>
          <a:srcRect/>
          <a:stretch>
            <a:fillRect/>
          </a:stretch>
        </p:blipFill>
        <p:spPr bwMode="auto">
          <a:xfrm>
            <a:off x="5943600" y="4419600"/>
            <a:ext cx="1122931" cy="2238375"/>
          </a:xfrm>
          <a:prstGeom prst="rect">
            <a:avLst/>
          </a:prstGeom>
          <a:noFill/>
          <a:ln w="9525">
            <a:noFill/>
            <a:miter lim="800000"/>
            <a:headEnd/>
            <a:tailEnd/>
          </a:ln>
        </p:spPr>
      </p:pic>
      <p:cxnSp>
        <p:nvCxnSpPr>
          <p:cNvPr id="15" name="Straight Arrow Connector 14"/>
          <p:cNvCxnSpPr>
            <a:endCxn id="9" idx="7"/>
          </p:cNvCxnSpPr>
          <p:nvPr/>
        </p:nvCxnSpPr>
        <p:spPr>
          <a:xfrm rot="10800000" flipV="1">
            <a:off x="4440004" y="2590799"/>
            <a:ext cx="1274996" cy="7304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15000" y="2209800"/>
            <a:ext cx="2057400" cy="369332"/>
          </a:xfrm>
          <a:prstGeom prst="rect">
            <a:avLst/>
          </a:prstGeom>
          <a:noFill/>
        </p:spPr>
        <p:txBody>
          <a:bodyPr wrap="square" rtlCol="0">
            <a:spAutoFit/>
          </a:bodyPr>
          <a:lstStyle/>
          <a:p>
            <a:r>
              <a:rPr lang="en-US" dirty="0" smtClean="0"/>
              <a:t>Right Click</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8077200" cy="646331"/>
          </a:xfrm>
          <a:prstGeom prst="rect">
            <a:avLst/>
          </a:prstGeom>
          <a:noFill/>
        </p:spPr>
        <p:txBody>
          <a:bodyPr wrap="square" rtlCol="0">
            <a:spAutoFit/>
          </a:bodyPr>
          <a:lstStyle/>
          <a:p>
            <a:pPr>
              <a:buFont typeface="Arial" pitchFamily="34" charset="0"/>
              <a:buChar char="•"/>
            </a:pPr>
            <a:r>
              <a:rPr lang="en-US" dirty="0" smtClean="0"/>
              <a:t>S Parameter</a:t>
            </a:r>
          </a:p>
          <a:p>
            <a:r>
              <a:rPr lang="en-US" dirty="0" smtClean="0"/>
              <a:t>Choosing S parameter from Result type will list two plots: Discreet and Frequency    </a:t>
            </a:r>
            <a:endParaRPr lang="en-US" dirty="0"/>
          </a:p>
        </p:txBody>
      </p:sp>
      <p:sp>
        <p:nvSpPr>
          <p:cNvPr id="8" name="TextBox 7"/>
          <p:cNvSpPr txBox="1"/>
          <p:nvPr/>
        </p:nvSpPr>
        <p:spPr>
          <a:xfrm>
            <a:off x="3429000" y="4953000"/>
            <a:ext cx="3276600" cy="369332"/>
          </a:xfrm>
          <a:prstGeom prst="rect">
            <a:avLst/>
          </a:prstGeom>
          <a:noFill/>
        </p:spPr>
        <p:txBody>
          <a:bodyPr wrap="square" rtlCol="0">
            <a:spAutoFit/>
          </a:bodyPr>
          <a:lstStyle/>
          <a:p>
            <a:r>
              <a:rPr lang="en-US" dirty="0" smtClean="0"/>
              <a:t>Frequency: Results in Plot</a:t>
            </a:r>
          </a:p>
        </p:txBody>
      </p:sp>
      <p:pic>
        <p:nvPicPr>
          <p:cNvPr id="2050" name="Picture 2"/>
          <p:cNvPicPr>
            <a:picLocks noChangeAspect="1" noChangeArrowheads="1"/>
          </p:cNvPicPr>
          <p:nvPr/>
        </p:nvPicPr>
        <p:blipFill>
          <a:blip r:embed="rId2" cstate="print"/>
          <a:srcRect/>
          <a:stretch>
            <a:fillRect/>
          </a:stretch>
        </p:blipFill>
        <p:spPr bwMode="auto">
          <a:xfrm>
            <a:off x="2514600" y="1600200"/>
            <a:ext cx="4422132"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077200" cy="923330"/>
          </a:xfrm>
          <a:prstGeom prst="rect">
            <a:avLst/>
          </a:prstGeom>
          <a:noFill/>
        </p:spPr>
        <p:txBody>
          <a:bodyPr wrap="square" rtlCol="0">
            <a:spAutoFit/>
          </a:bodyPr>
          <a:lstStyle/>
          <a:p>
            <a:pPr>
              <a:buFont typeface="Arial" pitchFamily="34" charset="0"/>
              <a:buChar char="•"/>
            </a:pPr>
            <a:r>
              <a:rPr lang="en-US" dirty="0" smtClean="0"/>
              <a:t> Propagation Constant</a:t>
            </a:r>
          </a:p>
          <a:p>
            <a:r>
              <a:rPr lang="en-US" dirty="0" smtClean="0"/>
              <a:t>Choosing Propagation Constant from Result type will list two plots again: Discreet and Frequency    </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228600" y="1905000"/>
            <a:ext cx="3886200" cy="2165071"/>
          </a:xfrm>
          <a:prstGeom prst="rect">
            <a:avLst/>
          </a:prstGeom>
          <a:noFill/>
          <a:ln w="9525">
            <a:noFill/>
            <a:miter lim="800000"/>
            <a:headEnd/>
            <a:tailEnd/>
          </a:ln>
        </p:spPr>
      </p:pic>
      <p:sp>
        <p:nvSpPr>
          <p:cNvPr id="7" name="TextBox 6"/>
          <p:cNvSpPr txBox="1"/>
          <p:nvPr/>
        </p:nvSpPr>
        <p:spPr>
          <a:xfrm>
            <a:off x="762000" y="4267200"/>
            <a:ext cx="3276600" cy="646331"/>
          </a:xfrm>
          <a:prstGeom prst="rect">
            <a:avLst/>
          </a:prstGeom>
          <a:noFill/>
        </p:spPr>
        <p:txBody>
          <a:bodyPr wrap="square" rtlCol="0">
            <a:spAutoFit/>
          </a:bodyPr>
          <a:lstStyle/>
          <a:p>
            <a:r>
              <a:rPr lang="en-US" dirty="0" smtClean="0"/>
              <a:t>Discreet: Results in Tabular form </a:t>
            </a:r>
          </a:p>
          <a:p>
            <a:r>
              <a:rPr lang="en-US" dirty="0" smtClean="0"/>
              <a:t>For different frequencies</a:t>
            </a:r>
            <a:endParaRPr lang="en-US" dirty="0"/>
          </a:p>
        </p:txBody>
      </p:sp>
      <p:sp>
        <p:nvSpPr>
          <p:cNvPr id="8" name="TextBox 7"/>
          <p:cNvSpPr txBox="1"/>
          <p:nvPr/>
        </p:nvSpPr>
        <p:spPr>
          <a:xfrm>
            <a:off x="5410200" y="4343400"/>
            <a:ext cx="3276600" cy="369332"/>
          </a:xfrm>
          <a:prstGeom prst="rect">
            <a:avLst/>
          </a:prstGeom>
          <a:noFill/>
        </p:spPr>
        <p:txBody>
          <a:bodyPr wrap="square" rtlCol="0">
            <a:spAutoFit/>
          </a:bodyPr>
          <a:lstStyle/>
          <a:p>
            <a:r>
              <a:rPr lang="en-US" dirty="0" smtClean="0"/>
              <a:t>Frequency: Results in Plot</a:t>
            </a:r>
          </a:p>
        </p:txBody>
      </p:sp>
      <p:pic>
        <p:nvPicPr>
          <p:cNvPr id="5122" name="Picture 2"/>
          <p:cNvPicPr>
            <a:picLocks noChangeAspect="1" noChangeArrowheads="1"/>
          </p:cNvPicPr>
          <p:nvPr/>
        </p:nvPicPr>
        <p:blipFill>
          <a:blip r:embed="rId3" cstate="print"/>
          <a:srcRect/>
          <a:stretch>
            <a:fillRect/>
          </a:stretch>
        </p:blipFill>
        <p:spPr bwMode="auto">
          <a:xfrm>
            <a:off x="4800600" y="1905000"/>
            <a:ext cx="3894438" cy="2362200"/>
          </a:xfrm>
          <a:prstGeom prst="rect">
            <a:avLst/>
          </a:prstGeom>
          <a:noFill/>
          <a:ln w="9525">
            <a:noFill/>
            <a:miter lim="800000"/>
            <a:headEnd/>
            <a:tailEnd/>
          </a:ln>
        </p:spPr>
      </p:pic>
      <p:sp>
        <p:nvSpPr>
          <p:cNvPr id="10" name="TextBox 9"/>
          <p:cNvSpPr txBox="1"/>
          <p:nvPr/>
        </p:nvSpPr>
        <p:spPr>
          <a:xfrm>
            <a:off x="7391400" y="3124200"/>
            <a:ext cx="1295400" cy="646331"/>
          </a:xfrm>
          <a:prstGeom prst="rect">
            <a:avLst/>
          </a:prstGeom>
          <a:noFill/>
        </p:spPr>
        <p:txBody>
          <a:bodyPr wrap="square" rtlCol="0">
            <a:spAutoFit/>
          </a:bodyPr>
          <a:lstStyle/>
          <a:p>
            <a:r>
              <a:rPr lang="en-US" dirty="0" smtClean="0"/>
              <a:t>WR 90 Cutoff </a:t>
            </a:r>
            <a:endParaRPr lang="en-US" dirty="0"/>
          </a:p>
        </p:txBody>
      </p:sp>
      <p:cxnSp>
        <p:nvCxnSpPr>
          <p:cNvPr id="12" name="Straight Arrow Connector 11"/>
          <p:cNvCxnSpPr/>
          <p:nvPr/>
        </p:nvCxnSpPr>
        <p:spPr>
          <a:xfrm rot="10800000" flipV="1">
            <a:off x="5867400" y="3429000"/>
            <a:ext cx="1524000" cy="685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3400" y="3886200"/>
            <a:ext cx="6867525" cy="1609725"/>
          </a:xfrm>
          <a:prstGeom prst="rect">
            <a:avLst/>
          </a:prstGeom>
          <a:noFill/>
          <a:ln w="9525">
            <a:noFill/>
            <a:miter lim="800000"/>
            <a:headEnd/>
            <a:tailEnd/>
          </a:ln>
        </p:spPr>
      </p:pic>
      <p:sp>
        <p:nvSpPr>
          <p:cNvPr id="4" name="TextBox 3"/>
          <p:cNvSpPr txBox="1"/>
          <p:nvPr/>
        </p:nvSpPr>
        <p:spPr>
          <a:xfrm>
            <a:off x="304800" y="228600"/>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B. Radiation results- 3D plot</a:t>
            </a:r>
            <a:endParaRPr lang="en-US" dirty="0"/>
          </a:p>
        </p:txBody>
      </p:sp>
      <p:sp>
        <p:nvSpPr>
          <p:cNvPr id="5" name="TextBox 4"/>
          <p:cNvSpPr txBox="1"/>
          <p:nvPr/>
        </p:nvSpPr>
        <p:spPr>
          <a:xfrm>
            <a:off x="304800" y="990600"/>
            <a:ext cx="7924800" cy="5355312"/>
          </a:xfrm>
          <a:prstGeom prst="rect">
            <a:avLst/>
          </a:prstGeom>
          <a:noFill/>
        </p:spPr>
        <p:txBody>
          <a:bodyPr wrap="square" rtlCol="0">
            <a:spAutoFit/>
          </a:bodyPr>
          <a:lstStyle/>
          <a:p>
            <a:pPr>
              <a:buFont typeface="Arial" pitchFamily="34" charset="0"/>
              <a:buChar char="•"/>
            </a:pPr>
            <a:r>
              <a:rPr lang="en-US" dirty="0" smtClean="0"/>
              <a:t>From Result window Choose 3D FF ( 3D Far field sensor defined earlier) and click E field under result type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This will load E Field Post processing GUI at the bottom</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a:t>
            </a:r>
            <a:r>
              <a:rPr lang="en-US" dirty="0" smtClean="0"/>
              <a:t>After Choosing frequency of interest click Apply, this will load 3D plot in GUI for desired frequency </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143000" y="1752600"/>
            <a:ext cx="6677025" cy="1291902"/>
          </a:xfrm>
          <a:prstGeom prst="rect">
            <a:avLst/>
          </a:prstGeom>
          <a:noFill/>
          <a:ln w="9525">
            <a:noFill/>
            <a:miter lim="800000"/>
            <a:headEnd/>
            <a:tailEnd/>
          </a:ln>
        </p:spPr>
      </p:pic>
      <p:sp>
        <p:nvSpPr>
          <p:cNvPr id="9" name="Oval 8"/>
          <p:cNvSpPr/>
          <p:nvPr/>
        </p:nvSpPr>
        <p:spPr>
          <a:xfrm>
            <a:off x="6400800" y="4419600"/>
            <a:ext cx="762000" cy="228600"/>
          </a:xfrm>
          <a:prstGeom prst="ellipse">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1" name="Straight Arrow Connector 10"/>
          <p:cNvCxnSpPr>
            <a:endCxn id="9" idx="7"/>
          </p:cNvCxnSpPr>
          <p:nvPr/>
        </p:nvCxnSpPr>
        <p:spPr>
          <a:xfrm rot="10800000" flipV="1">
            <a:off x="7051208" y="3733798"/>
            <a:ext cx="949792" cy="7192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15200" y="3124200"/>
            <a:ext cx="2057400" cy="646331"/>
          </a:xfrm>
          <a:prstGeom prst="rect">
            <a:avLst/>
          </a:prstGeom>
          <a:noFill/>
        </p:spPr>
        <p:txBody>
          <a:bodyPr wrap="square" rtlCol="0">
            <a:spAutoFit/>
          </a:bodyPr>
          <a:lstStyle/>
          <a:p>
            <a:r>
              <a:rPr lang="en-US" dirty="0" smtClean="0"/>
              <a:t> Click to choose frequency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676400" y="914400"/>
            <a:ext cx="4156724" cy="2409825"/>
          </a:xfrm>
          <a:prstGeom prst="rect">
            <a:avLst/>
          </a:prstGeom>
          <a:noFill/>
          <a:ln w="9525">
            <a:noFill/>
            <a:miter lim="800000"/>
            <a:headEnd/>
            <a:tailEnd/>
          </a:ln>
        </p:spPr>
      </p:pic>
      <p:sp>
        <p:nvSpPr>
          <p:cNvPr id="5" name="TextBox 4"/>
          <p:cNvSpPr txBox="1"/>
          <p:nvPr/>
        </p:nvSpPr>
        <p:spPr>
          <a:xfrm>
            <a:off x="381000" y="228600"/>
            <a:ext cx="8458200" cy="3693319"/>
          </a:xfrm>
          <a:prstGeom prst="rect">
            <a:avLst/>
          </a:prstGeom>
          <a:noFill/>
        </p:spPr>
        <p:txBody>
          <a:bodyPr wrap="square" rtlCol="0">
            <a:spAutoFit/>
          </a:bodyPr>
          <a:lstStyle/>
          <a:p>
            <a:r>
              <a:rPr lang="en-US" dirty="0" smtClean="0"/>
              <a:t> E plot at 9.3 GHz</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Size and location control</a:t>
            </a:r>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1524000" y="4038600"/>
            <a:ext cx="5343525" cy="1676400"/>
          </a:xfrm>
          <a:prstGeom prst="rect">
            <a:avLst/>
          </a:prstGeom>
          <a:noFill/>
          <a:ln w="9525">
            <a:noFill/>
            <a:miter lim="800000"/>
            <a:headEnd/>
            <a:tailEnd/>
          </a:ln>
        </p:spPr>
      </p:pic>
      <p:cxnSp>
        <p:nvCxnSpPr>
          <p:cNvPr id="8" name="Straight Arrow Connector 7"/>
          <p:cNvCxnSpPr/>
          <p:nvPr/>
        </p:nvCxnSpPr>
        <p:spPr>
          <a:xfrm rot="5400000" flipH="1" flipV="1">
            <a:off x="3276600" y="5486400"/>
            <a:ext cx="60960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62200" y="6096000"/>
            <a:ext cx="1447800" cy="369332"/>
          </a:xfrm>
          <a:prstGeom prst="rect">
            <a:avLst/>
          </a:prstGeom>
          <a:noFill/>
        </p:spPr>
        <p:txBody>
          <a:bodyPr wrap="square" rtlCol="0">
            <a:spAutoFit/>
          </a:bodyPr>
          <a:lstStyle/>
          <a:p>
            <a:r>
              <a:rPr lang="en-US" dirty="0" smtClean="0"/>
              <a:t>Size control </a:t>
            </a:r>
            <a:endParaRPr lang="en-US" dirty="0"/>
          </a:p>
        </p:txBody>
      </p:sp>
      <p:cxnSp>
        <p:nvCxnSpPr>
          <p:cNvPr id="11" name="Straight Arrow Connector 10"/>
          <p:cNvCxnSpPr/>
          <p:nvPr/>
        </p:nvCxnSpPr>
        <p:spPr>
          <a:xfrm rot="16200000" flipV="1">
            <a:off x="6629400" y="5410200"/>
            <a:ext cx="457200"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81800" y="5934670"/>
            <a:ext cx="1219200" cy="923330"/>
          </a:xfrm>
          <a:prstGeom prst="rect">
            <a:avLst/>
          </a:prstGeom>
          <a:noFill/>
        </p:spPr>
        <p:txBody>
          <a:bodyPr wrap="square" rtlCol="0">
            <a:spAutoFit/>
          </a:bodyPr>
          <a:lstStyle/>
          <a:p>
            <a:r>
              <a:rPr lang="en-US" dirty="0" smtClean="0"/>
              <a:t>Location of the plot control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7391400" cy="1477328"/>
          </a:xfrm>
          <a:prstGeom prst="rect">
            <a:avLst/>
          </a:prstGeom>
          <a:noFill/>
        </p:spPr>
        <p:txBody>
          <a:bodyPr wrap="square" rtlCol="0">
            <a:spAutoFit/>
          </a:bodyPr>
          <a:lstStyle/>
          <a:p>
            <a:pPr>
              <a:buFont typeface="Arial" pitchFamily="34" charset="0"/>
              <a:buChar char="•"/>
            </a:pPr>
            <a:r>
              <a:rPr lang="en-US" dirty="0" smtClean="0"/>
              <a:t>Similarly from result window click to load Gain plots</a:t>
            </a:r>
          </a:p>
          <a:p>
            <a:pPr>
              <a:buFont typeface="Arial" pitchFamily="34" charset="0"/>
              <a:buChar char="•"/>
            </a:pPr>
            <a:endParaRPr lang="en-US" dirty="0" smtClean="0"/>
          </a:p>
          <a:p>
            <a:pPr>
              <a:buFont typeface="Arial" pitchFamily="34" charset="0"/>
              <a:buChar char="•"/>
            </a:pPr>
            <a:r>
              <a:rPr lang="en-US" dirty="0" smtClean="0"/>
              <a:t>Gain values can be seen from Statistics after choosing the desired frequency </a:t>
            </a:r>
          </a:p>
          <a:p>
            <a:pPr>
              <a:buFont typeface="Arial" pitchFamily="34" charset="0"/>
              <a:buChar char="•"/>
            </a:pPr>
            <a:endParaRPr lang="en-US" dirty="0" smtClean="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600200" y="1828800"/>
            <a:ext cx="577215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7162800"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Design Steps</a:t>
            </a:r>
          </a:p>
          <a:p>
            <a:pPr lvl="1">
              <a:buFont typeface="Arial" pitchFamily="34" charset="0"/>
              <a:buChar char="•"/>
            </a:pPr>
            <a:r>
              <a:rPr lang="en-US" b="1" dirty="0" smtClean="0"/>
              <a:t>Drawing  of Pyramidal Horn geometry</a:t>
            </a:r>
          </a:p>
          <a:p>
            <a:pPr lvl="1">
              <a:buFont typeface="Arial" pitchFamily="34" charset="0"/>
              <a:buChar char="•"/>
            </a:pPr>
            <a:r>
              <a:rPr lang="en-US" b="1" dirty="0" smtClean="0"/>
              <a:t>Setting up waveguide port</a:t>
            </a:r>
          </a:p>
          <a:p>
            <a:pPr lvl="1">
              <a:buFont typeface="Arial" pitchFamily="34" charset="0"/>
              <a:buChar char="•"/>
            </a:pPr>
            <a:r>
              <a:rPr lang="en-US" b="1" dirty="0" smtClean="0"/>
              <a:t>Setting up FEM boundary/Padding condition</a:t>
            </a:r>
          </a:p>
          <a:p>
            <a:pPr lvl="1">
              <a:buFont typeface="Arial" pitchFamily="34" charset="0"/>
              <a:buChar char="•"/>
            </a:pPr>
            <a:r>
              <a:rPr lang="en-US" b="1" dirty="0" smtClean="0"/>
              <a:t>Setting up Far Field sensor</a:t>
            </a:r>
          </a:p>
          <a:p>
            <a:pPr lvl="1">
              <a:buFont typeface="Arial" pitchFamily="34" charset="0"/>
              <a:buChar char="•"/>
            </a:pPr>
            <a:r>
              <a:rPr lang="en-US" b="1" dirty="0" smtClean="0"/>
              <a:t>Setting up FEM simulation</a:t>
            </a:r>
          </a:p>
          <a:p>
            <a:pPr lvl="1">
              <a:buFont typeface="Arial" pitchFamily="34" charset="0"/>
              <a:buChar char="•"/>
            </a:pPr>
            <a:r>
              <a:rPr lang="en-US" b="1" dirty="0" smtClean="0"/>
              <a:t>Result viewing  </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C. Radiation results- 2D plot</a:t>
            </a:r>
            <a:endParaRPr lang="en-US" dirty="0"/>
          </a:p>
        </p:txBody>
      </p:sp>
      <p:sp>
        <p:nvSpPr>
          <p:cNvPr id="7" name="TextBox 6"/>
          <p:cNvSpPr txBox="1"/>
          <p:nvPr/>
        </p:nvSpPr>
        <p:spPr>
          <a:xfrm>
            <a:off x="152400" y="685800"/>
            <a:ext cx="7696200" cy="6463308"/>
          </a:xfrm>
          <a:prstGeom prst="rect">
            <a:avLst/>
          </a:prstGeom>
          <a:noFill/>
        </p:spPr>
        <p:txBody>
          <a:bodyPr wrap="square" rtlCol="0">
            <a:spAutoFit/>
          </a:bodyPr>
          <a:lstStyle/>
          <a:p>
            <a:pPr>
              <a:buFont typeface="Arial" pitchFamily="34" charset="0"/>
              <a:buChar char="•"/>
            </a:pPr>
            <a:r>
              <a:rPr lang="en-US" dirty="0" smtClean="0"/>
              <a:t>Choose 2D Plot under Object type and Gain Under Result type</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Chose Create line Graph</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This will open Create graph GUI. Chose Polar plot and frequency of interest( say 9.3 GHz) click View</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2971800" y="2514600"/>
            <a:ext cx="2213559" cy="1457325"/>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3505200" y="4495800"/>
            <a:ext cx="1483392" cy="1971675"/>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1371600" y="990600"/>
            <a:ext cx="5705475" cy="122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
            <a:ext cx="7924800" cy="3693319"/>
          </a:xfrm>
          <a:prstGeom prst="rect">
            <a:avLst/>
          </a:prstGeom>
          <a:noFill/>
        </p:spPr>
        <p:txBody>
          <a:bodyPr wrap="square" rtlCol="0">
            <a:spAutoFit/>
          </a:bodyPr>
          <a:lstStyle/>
          <a:p>
            <a:pPr>
              <a:buFont typeface="Arial" pitchFamily="34" charset="0"/>
              <a:buChar char="•"/>
            </a:pPr>
            <a:r>
              <a:rPr lang="en-US" dirty="0" smtClean="0"/>
              <a:t>2D polar Gain plot in phi=0 deg plane for 9.3 GHz is loaded</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 Similarly Plot for Phi =90 deg can be seen if 2D FF= Phi 90 deg is chosen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514600" y="609600"/>
            <a:ext cx="3048000" cy="272011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438400" y="4038997"/>
            <a:ext cx="3352800" cy="2819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1628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smtClean="0"/>
              <a:t>Step 1: Drawing  of Pyramidal Horn geometry</a:t>
            </a:r>
            <a:endParaRPr lang="en-US" sz="2000" b="1" dirty="0"/>
          </a:p>
        </p:txBody>
      </p:sp>
      <p:sp>
        <p:nvSpPr>
          <p:cNvPr id="5" name="TextBox 4"/>
          <p:cNvSpPr txBox="1"/>
          <p:nvPr/>
        </p:nvSpPr>
        <p:spPr>
          <a:xfrm>
            <a:off x="304800" y="1143000"/>
            <a:ext cx="7848600" cy="1200329"/>
          </a:xfrm>
          <a:prstGeom prst="rect">
            <a:avLst/>
          </a:prstGeom>
          <a:noFill/>
        </p:spPr>
        <p:txBody>
          <a:bodyPr wrap="square" rtlCol="0">
            <a:spAutoFit/>
          </a:bodyPr>
          <a:lstStyle/>
          <a:p>
            <a:pPr>
              <a:buFont typeface="Arial" pitchFamily="34" charset="0"/>
              <a:buChar char="•"/>
            </a:pPr>
            <a:r>
              <a:rPr lang="en-US" dirty="0" smtClean="0"/>
              <a:t>The geometry will be drawn in unit=cm</a:t>
            </a:r>
          </a:p>
          <a:p>
            <a:pPr>
              <a:buFont typeface="Arial" pitchFamily="34" charset="0"/>
              <a:buChar char="•"/>
            </a:pPr>
            <a:r>
              <a:rPr lang="en-US" dirty="0" smtClean="0"/>
              <a:t>Go to Edit&gt; Project properties&gt; Unit set = custom &amp; Change length unit= cm </a:t>
            </a:r>
          </a:p>
          <a:p>
            <a:pPr>
              <a:buFont typeface="Arial" pitchFamily="34" charset="0"/>
              <a:buChar char="•"/>
            </a:pPr>
            <a:r>
              <a:rPr lang="en-US" dirty="0" smtClean="0"/>
              <a:t>Press Done on project properties window</a:t>
            </a:r>
          </a:p>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0" y="2057400"/>
            <a:ext cx="2428875" cy="26955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295400" y="4800600"/>
            <a:ext cx="6324600" cy="915403"/>
          </a:xfrm>
          <a:prstGeom prst="rect">
            <a:avLst/>
          </a:prstGeom>
          <a:noFill/>
          <a:ln w="9525">
            <a:noFill/>
            <a:miter lim="800000"/>
            <a:headEnd/>
            <a:tailEnd/>
          </a:ln>
        </p:spPr>
      </p:pic>
      <p:sp>
        <p:nvSpPr>
          <p:cNvPr id="8" name="Oval 7"/>
          <p:cNvSpPr/>
          <p:nvPr/>
        </p:nvSpPr>
        <p:spPr>
          <a:xfrm>
            <a:off x="1524000" y="5334000"/>
            <a:ext cx="1447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609600"/>
            <a:ext cx="35814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a. Unit selection</a:t>
            </a:r>
            <a:endParaRPr lang="en-US" dirty="0"/>
          </a:p>
        </p:txBody>
      </p:sp>
      <p:sp>
        <p:nvSpPr>
          <p:cNvPr id="13" name="Oval 12"/>
          <p:cNvSpPr/>
          <p:nvPr/>
        </p:nvSpPr>
        <p:spPr>
          <a:xfrm>
            <a:off x="1600200" y="5867400"/>
            <a:ext cx="5410200" cy="990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Save the project as </a:t>
            </a:r>
          </a:p>
          <a:p>
            <a:pPr algn="ctr"/>
            <a:r>
              <a:rPr lang="en-US" b="1" dirty="0" smtClean="0"/>
              <a:t>Pyramidal _</a:t>
            </a:r>
            <a:r>
              <a:rPr lang="en-US" b="1" dirty="0" err="1" smtClean="0"/>
              <a:t>Horn_X_band.ep</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35814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b</a:t>
            </a:r>
            <a:r>
              <a:rPr lang="en-US" dirty="0" smtClean="0"/>
              <a:t>. Drawing input waveguide section</a:t>
            </a:r>
            <a:endParaRPr lang="en-US" dirty="0"/>
          </a:p>
        </p:txBody>
      </p:sp>
      <p:sp>
        <p:nvSpPr>
          <p:cNvPr id="5" name="TextBox 4"/>
          <p:cNvSpPr txBox="1"/>
          <p:nvPr/>
        </p:nvSpPr>
        <p:spPr>
          <a:xfrm>
            <a:off x="0" y="990601"/>
            <a:ext cx="8763000" cy="7294305"/>
          </a:xfrm>
          <a:prstGeom prst="rect">
            <a:avLst/>
          </a:prstGeom>
          <a:noFill/>
        </p:spPr>
        <p:txBody>
          <a:bodyPr wrap="square" rtlCol="0">
            <a:spAutoFit/>
          </a:bodyPr>
          <a:lstStyle/>
          <a:p>
            <a:pPr lvl="1">
              <a:buFont typeface="Arial" pitchFamily="34" charset="0"/>
              <a:buChar char="•"/>
            </a:pPr>
            <a:r>
              <a:rPr lang="en-US" dirty="0" smtClean="0"/>
              <a:t>Input section is of WR 90 waveguide with a=0.9 in= 2.286 cm &amp; b=0.4 in = 1.016 cm</a:t>
            </a:r>
          </a:p>
          <a:p>
            <a:pPr lvl="1">
              <a:buFont typeface="Arial" pitchFamily="34" charset="0"/>
              <a:buChar char="•"/>
            </a:pPr>
            <a:r>
              <a:rPr lang="en-US" dirty="0" smtClean="0"/>
              <a:t>Go to Parts&gt; Right Click&gt; Create New &gt;Extrude</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r>
              <a:rPr lang="en-US" dirty="0" smtClean="0"/>
              <a:t> On Geometry –Create Extrude window&gt;Specify Orientation&gt; On preset choose </a:t>
            </a:r>
            <a:r>
              <a:rPr lang="en-US" dirty="0" err="1" smtClean="0"/>
              <a:t>xy</a:t>
            </a:r>
            <a:r>
              <a:rPr lang="en-US" dirty="0" smtClean="0"/>
              <a:t>   </a:t>
            </a:r>
          </a:p>
          <a:p>
            <a:pPr lvl="1"/>
            <a:r>
              <a:rPr lang="en-US" dirty="0"/>
              <a:t> </a:t>
            </a:r>
            <a:r>
              <a:rPr lang="en-US" dirty="0" smtClean="0"/>
              <a:t>  plane and Orientation= (0,0,0) cm</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r>
              <a:rPr lang="en-US" dirty="0" smtClean="0"/>
              <a:t>On Geometry-Create Extrude window&gt; Edit Cross section &gt; Choose rectangle</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2">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981200" y="1676400"/>
            <a:ext cx="4457700" cy="14192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590800" y="5791200"/>
            <a:ext cx="3352800" cy="838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286000" y="3801560"/>
            <a:ext cx="3867150" cy="1461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686800" cy="7017306"/>
          </a:xfrm>
          <a:prstGeom prst="rect">
            <a:avLst/>
          </a:prstGeom>
          <a:noFill/>
        </p:spPr>
        <p:txBody>
          <a:bodyPr wrap="square" rtlCol="0">
            <a:spAutoFit/>
          </a:bodyPr>
          <a:lstStyle/>
          <a:p>
            <a:pPr lvl="1"/>
            <a:endParaRPr lang="en-US" dirty="0" smtClean="0"/>
          </a:p>
          <a:p>
            <a:pPr>
              <a:buFont typeface="Arial" pitchFamily="34" charset="0"/>
              <a:buChar char="•"/>
            </a:pPr>
            <a:r>
              <a:rPr lang="en-US" dirty="0" smtClean="0"/>
              <a:t>Right click on grid space and press Tab to enter the coordinates for waveguide. Enter coordinates as shown in following figure and press done</a:t>
            </a:r>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Again press Tab to enter coordinates for other side of Waveguide</a:t>
            </a:r>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r>
              <a:rPr lang="en-US" dirty="0" smtClean="0"/>
              <a:t>Go to extrude and enter Extrude Distance = 5 cm</a:t>
            </a:r>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r>
              <a:rPr lang="en-US" dirty="0" smtClean="0"/>
              <a:t>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200400" y="3124200"/>
            <a:ext cx="2352675" cy="20288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438400" y="5581650"/>
            <a:ext cx="4133850" cy="1276350"/>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3200400" y="1066800"/>
            <a:ext cx="2152650"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372600" cy="4247317"/>
          </a:xfrm>
          <a:prstGeom prst="rect">
            <a:avLst/>
          </a:prstGeom>
          <a:noFill/>
        </p:spPr>
        <p:txBody>
          <a:bodyPr wrap="square" rtlCol="0">
            <a:spAutoFit/>
          </a:bodyPr>
          <a:lstStyle/>
          <a:p>
            <a:pPr lvl="1"/>
            <a:endParaRPr lang="en-US" dirty="0" smtClean="0"/>
          </a:p>
          <a:p>
            <a:pPr>
              <a:buFont typeface="Arial" pitchFamily="34" charset="0"/>
              <a:buChar char="•"/>
            </a:pPr>
            <a:r>
              <a:rPr lang="en-US" dirty="0" smtClean="0"/>
              <a:t>Go Back to Edit Cross section window and enter name of the model as WR90_In_Section and Press Done</a:t>
            </a:r>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endParaRPr lang="en-US" dirty="0" smtClean="0"/>
          </a:p>
          <a:p>
            <a:pPr>
              <a:buFont typeface="Arial" pitchFamily="34" charset="0"/>
              <a:buChar char="•"/>
            </a:pPr>
            <a:r>
              <a:rPr lang="en-US" dirty="0" smtClean="0"/>
              <a:t> This will create Input waveguide section of WR 90</a:t>
            </a: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r>
              <a:rPr lang="en-US" dirty="0" smtClean="0"/>
              <a:t> </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48000" y="990600"/>
            <a:ext cx="3124200" cy="97818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895600" y="3048000"/>
            <a:ext cx="3397102" cy="1800225"/>
          </a:xfrm>
          <a:prstGeom prst="rect">
            <a:avLst/>
          </a:prstGeom>
          <a:noFill/>
          <a:ln w="9525">
            <a:noFill/>
            <a:miter lim="800000"/>
            <a:headEnd/>
            <a:tailEnd/>
          </a:ln>
        </p:spPr>
      </p:pic>
      <p:sp>
        <p:nvSpPr>
          <p:cNvPr id="7" name="TextBox 6"/>
          <p:cNvSpPr txBox="1"/>
          <p:nvPr/>
        </p:nvSpPr>
        <p:spPr>
          <a:xfrm>
            <a:off x="228600" y="5105400"/>
            <a:ext cx="8458200" cy="646331"/>
          </a:xfrm>
          <a:prstGeom prst="rect">
            <a:avLst/>
          </a:prstGeom>
          <a:noFill/>
        </p:spPr>
        <p:txBody>
          <a:bodyPr wrap="square" rtlCol="0">
            <a:spAutoFit/>
          </a:bodyPr>
          <a:lstStyle/>
          <a:p>
            <a:r>
              <a:rPr lang="en-US" dirty="0" smtClean="0"/>
              <a:t>Note : At this stage the Waveguide is solid block not hollow. We will make it hollow in upcoming slides.</a:t>
            </a:r>
            <a:endParaRPr lang="en-US" dirty="0"/>
          </a:p>
        </p:txBody>
      </p:sp>
      <p:sp>
        <p:nvSpPr>
          <p:cNvPr id="10" name="Flowchart: Punched Tape 9"/>
          <p:cNvSpPr/>
          <p:nvPr/>
        </p:nvSpPr>
        <p:spPr>
          <a:xfrm>
            <a:off x="7315200" y="5791200"/>
            <a:ext cx="1828800" cy="7620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Save project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48768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C. Drawing Horn Aperture</a:t>
            </a:r>
            <a:endParaRPr lang="en-US" dirty="0"/>
          </a:p>
        </p:txBody>
      </p:sp>
      <p:sp>
        <p:nvSpPr>
          <p:cNvPr id="5" name="TextBox 4"/>
          <p:cNvSpPr txBox="1"/>
          <p:nvPr/>
        </p:nvSpPr>
        <p:spPr>
          <a:xfrm>
            <a:off x="0" y="781407"/>
            <a:ext cx="8763000" cy="7448193"/>
          </a:xfrm>
          <a:prstGeom prst="rect">
            <a:avLst/>
          </a:prstGeom>
          <a:noFill/>
        </p:spPr>
        <p:txBody>
          <a:bodyPr wrap="square" rtlCol="0">
            <a:spAutoFit/>
          </a:bodyPr>
          <a:lstStyle/>
          <a:p>
            <a:pPr lvl="1">
              <a:buFont typeface="Arial" pitchFamily="34" charset="0"/>
              <a:buChar char="•"/>
            </a:pPr>
            <a:r>
              <a:rPr lang="en-US" dirty="0"/>
              <a:t> </a:t>
            </a:r>
            <a:r>
              <a:rPr lang="en-US" dirty="0" smtClean="0"/>
              <a:t>Dimension of Horn aperture A=18.46 cm, B= 14.55 cm </a:t>
            </a:r>
          </a:p>
          <a:p>
            <a:pPr lvl="1">
              <a:buFont typeface="Arial" pitchFamily="34" charset="0"/>
              <a:buChar char="•"/>
            </a:pPr>
            <a:r>
              <a:rPr lang="en-US" dirty="0" smtClean="0"/>
              <a:t> Go to Parts&gt; Right Click&gt; Create New &gt;Extrude</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r>
              <a:rPr lang="en-US" dirty="0" smtClean="0"/>
              <a:t> On Geometry –Create Extrude window&gt;Specify Orientation&gt; On preset choose </a:t>
            </a:r>
            <a:r>
              <a:rPr lang="en-US" dirty="0" err="1" smtClean="0"/>
              <a:t>xy</a:t>
            </a:r>
            <a:r>
              <a:rPr lang="en-US" dirty="0" smtClean="0"/>
              <a:t>   </a:t>
            </a:r>
          </a:p>
          <a:p>
            <a:pPr lvl="1"/>
            <a:r>
              <a:rPr lang="en-US" dirty="0"/>
              <a:t> </a:t>
            </a:r>
            <a:r>
              <a:rPr lang="en-US" dirty="0" smtClean="0"/>
              <a:t>  plane and Orientation= (0,0, 34.75) cm</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a:p>
            <a:pPr lvl="1"/>
            <a:r>
              <a:rPr lang="en-US" dirty="0" smtClean="0"/>
              <a:t> </a:t>
            </a:r>
          </a:p>
          <a:p>
            <a:pPr lvl="1"/>
            <a:r>
              <a:rPr lang="en-US" sz="1400" dirty="0"/>
              <a:t> </a:t>
            </a:r>
            <a:r>
              <a:rPr lang="en-US" sz="1400" dirty="0" smtClean="0"/>
              <a:t>   Note: Horn aperture is located at distance of Z=34.75 cm(= R</a:t>
            </a:r>
            <a:r>
              <a:rPr lang="en-US" sz="1200" dirty="0" smtClean="0"/>
              <a:t>E</a:t>
            </a:r>
            <a:r>
              <a:rPr lang="en-US" sz="1400" dirty="0" smtClean="0"/>
              <a:t>+ Length of Input Waveguide section)</a:t>
            </a:r>
          </a:p>
          <a:p>
            <a:pPr lvl="1"/>
            <a:endParaRPr lang="en-US" sz="1400" dirty="0" smtClean="0"/>
          </a:p>
          <a:p>
            <a:pPr lvl="1">
              <a:buFont typeface="Arial" pitchFamily="34" charset="0"/>
              <a:buChar char="•"/>
            </a:pPr>
            <a:r>
              <a:rPr lang="en-US" dirty="0" smtClean="0"/>
              <a:t>On Geometry-Create Extrude window&gt; Edit Cross section &gt; Choose rectangle</a:t>
            </a:r>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smtClean="0"/>
          </a:p>
          <a:p>
            <a:pPr lvl="1">
              <a:buFont typeface="Arial" pitchFamily="34" charset="0"/>
              <a:buChar char="•"/>
            </a:pPr>
            <a:endParaRPr lang="en-US" dirty="0"/>
          </a:p>
          <a:p>
            <a:pPr lvl="2">
              <a:buFont typeface="Arial" pitchFamily="34" charset="0"/>
              <a:buChar char="•"/>
            </a:pPr>
            <a:endParaRPr lang="en-US" dirty="0" smtClean="0"/>
          </a:p>
          <a:p>
            <a:pPr lvl="1">
              <a:buFont typeface="Arial" pitchFamily="34" charset="0"/>
              <a:buChar char="•"/>
            </a:pPr>
            <a:endParaRPr lang="en-US" dirty="0" smtClean="0"/>
          </a:p>
          <a:p>
            <a:pPr lvl="1">
              <a:buFont typeface="Arial" pitchFamily="34" charset="0"/>
              <a:buChar char="•"/>
            </a:pPr>
            <a:endParaRPr lang="en-US" dirty="0"/>
          </a:p>
          <a:p>
            <a:pPr lvl="1">
              <a:buFont typeface="Arial" pitchFamily="34" charset="0"/>
              <a:buChar char="•"/>
            </a:pP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057400" y="1371600"/>
            <a:ext cx="4505325" cy="13430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124200" y="3276600"/>
            <a:ext cx="2466975" cy="14859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590800" y="5715000"/>
            <a:ext cx="33528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686800" cy="7017306"/>
          </a:xfrm>
          <a:prstGeom prst="rect">
            <a:avLst/>
          </a:prstGeom>
          <a:noFill/>
        </p:spPr>
        <p:txBody>
          <a:bodyPr wrap="square" rtlCol="0">
            <a:spAutoFit/>
          </a:bodyPr>
          <a:lstStyle/>
          <a:p>
            <a:pPr lvl="1"/>
            <a:endParaRPr lang="en-US" dirty="0" smtClean="0"/>
          </a:p>
          <a:p>
            <a:pPr>
              <a:buFont typeface="Arial" pitchFamily="34" charset="0"/>
              <a:buChar char="•"/>
            </a:pPr>
            <a:r>
              <a:rPr lang="en-US" dirty="0" smtClean="0"/>
              <a:t>Right click on grid space and press Tab to enter the coordinates for rectangle as shown and press ok</a:t>
            </a:r>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r>
              <a:rPr lang="en-US" dirty="0" smtClean="0"/>
              <a:t>Again press Tab to enter coordinates for other side of Rectangle</a:t>
            </a:r>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r>
              <a:rPr lang="en-US" dirty="0" smtClean="0"/>
              <a:t>Name the rectangle  as Aperture and press Done</a:t>
            </a:r>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a:p>
            <a:r>
              <a:rPr lang="en-US" dirty="0" smtClean="0"/>
              <a:t> </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3048000" y="990600"/>
            <a:ext cx="2133600" cy="145732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971800" y="2895600"/>
            <a:ext cx="2371725" cy="2047875"/>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2895600" y="5410200"/>
            <a:ext cx="2743200" cy="666750"/>
          </a:xfrm>
          <a:prstGeom prst="rect">
            <a:avLst/>
          </a:prstGeom>
          <a:noFill/>
          <a:ln w="9525">
            <a:noFill/>
            <a:miter lim="800000"/>
            <a:headEnd/>
            <a:tailEnd/>
          </a:ln>
        </p:spPr>
      </p:pic>
      <p:sp>
        <p:nvSpPr>
          <p:cNvPr id="9" name="Flowchart: Punched Tape 8"/>
          <p:cNvSpPr/>
          <p:nvPr/>
        </p:nvSpPr>
        <p:spPr>
          <a:xfrm>
            <a:off x="7315200" y="5791200"/>
            <a:ext cx="1828800" cy="76200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Save project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1591</Words>
  <Application>Microsoft Office PowerPoint</Application>
  <PresentationFormat>On-screen Show (4:3)</PresentationFormat>
  <Paragraphs>594</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Agilent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mokhanna</dc:creator>
  <cp:lastModifiedBy>mokhanna</cp:lastModifiedBy>
  <cp:revision>138</cp:revision>
  <dcterms:created xsi:type="dcterms:W3CDTF">2010-03-07T02:48:06Z</dcterms:created>
  <dcterms:modified xsi:type="dcterms:W3CDTF">2010-06-08T07:11:26Z</dcterms:modified>
</cp:coreProperties>
</file>